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wav" ContentType="audio/x-wa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autoCompressPictures="0">
  <p:sldMasterIdLst>
    <p:sldMasterId id="2147483744" r:id="rId1"/>
  </p:sldMasterIdLst>
  <p:notesMasterIdLst>
    <p:notesMasterId r:id="rId21"/>
  </p:notesMasterIdLst>
  <p:handoutMasterIdLst>
    <p:handoutMasterId r:id="rId22"/>
  </p:handoutMasterIdLst>
  <p:sldIdLst>
    <p:sldId id="394" r:id="rId2"/>
    <p:sldId id="257" r:id="rId3"/>
    <p:sldId id="278" r:id="rId4"/>
    <p:sldId id="399" r:id="rId5"/>
    <p:sldId id="397" r:id="rId6"/>
    <p:sldId id="395" r:id="rId7"/>
    <p:sldId id="398" r:id="rId8"/>
    <p:sldId id="281" r:id="rId9"/>
    <p:sldId id="403" r:id="rId10"/>
    <p:sldId id="401" r:id="rId11"/>
    <p:sldId id="402" r:id="rId12"/>
    <p:sldId id="407" r:id="rId13"/>
    <p:sldId id="404" r:id="rId14"/>
    <p:sldId id="405" r:id="rId15"/>
    <p:sldId id="408" r:id="rId16"/>
    <p:sldId id="409" r:id="rId17"/>
    <p:sldId id="410" r:id="rId18"/>
    <p:sldId id="400" r:id="rId19"/>
    <p:sldId id="411" r:id="rId20"/>
  </p:sldIdLst>
  <p:sldSz cx="12192000" cy="6858000"/>
  <p:notesSz cx="7315200" cy="96012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CE8C5"/>
    <a:srgbClr val="FBF2ED"/>
    <a:srgbClr val="911F8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69" autoAdjust="0"/>
    <p:restoredTop sz="94660"/>
  </p:normalViewPr>
  <p:slideViewPr>
    <p:cSldViewPr snapToGrid="0">
      <p:cViewPr varScale="1">
        <p:scale>
          <a:sx n="86" d="100"/>
          <a:sy n="86" d="100"/>
        </p:scale>
        <p:origin x="514" y="53"/>
      </p:cViewPr>
      <p:guideLst/>
    </p:cSldViewPr>
  </p:slideViewPr>
  <p:notesTextViewPr>
    <p:cViewPr>
      <p:scale>
        <a:sx n="3" d="2"/>
        <a:sy n="3" d="2"/>
      </p:scale>
      <p:origin x="0" y="0"/>
    </p:cViewPr>
  </p:notesTextViewPr>
  <p:sorterViewPr>
    <p:cViewPr>
      <p:scale>
        <a:sx n="100" d="100"/>
        <a:sy n="100" d="100"/>
      </p:scale>
      <p:origin x="0" y="-612"/>
    </p:cViewPr>
  </p:sorterViewPr>
  <p:notesViewPr>
    <p:cSldViewPr snapToGrid="0">
      <p:cViewPr varScale="1">
        <p:scale>
          <a:sx n="83" d="100"/>
          <a:sy n="83" d="100"/>
        </p:scale>
        <p:origin x="3816" y="8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106A253-317A-4377-BE6D-0AD3966896EF}"/>
              </a:ext>
            </a:extLst>
          </p:cNvPr>
          <p:cNvSpPr>
            <a:spLocks noGrp="1"/>
          </p:cNvSpPr>
          <p:nvPr>
            <p:ph type="hdr" sz="quarter"/>
          </p:nvPr>
        </p:nvSpPr>
        <p:spPr>
          <a:xfrm>
            <a:off x="0" y="0"/>
            <a:ext cx="3170238" cy="481013"/>
          </a:xfrm>
          <a:prstGeom prst="rect">
            <a:avLst/>
          </a:prstGeom>
        </p:spPr>
        <p:txBody>
          <a:bodyPr vert="horz" lIns="91440" tIns="45720" rIns="91440" bIns="45720" rtlCol="0"/>
          <a:lstStyle>
            <a:lvl1pPr algn="l">
              <a:defRPr sz="1200"/>
            </a:lvl1pPr>
          </a:lstStyle>
          <a:p>
            <a:endParaRPr lang="en-CA"/>
          </a:p>
        </p:txBody>
      </p:sp>
      <p:sp>
        <p:nvSpPr>
          <p:cNvPr id="3" name="Date Placeholder 2">
            <a:extLst>
              <a:ext uri="{FF2B5EF4-FFF2-40B4-BE49-F238E27FC236}">
                <a16:creationId xmlns:a16="http://schemas.microsoft.com/office/drawing/2014/main" id="{112B958D-F3D0-4B22-92AC-DB848DFEB392}"/>
              </a:ext>
            </a:extLst>
          </p:cNvPr>
          <p:cNvSpPr>
            <a:spLocks noGrp="1"/>
          </p:cNvSpPr>
          <p:nvPr>
            <p:ph type="dt" sz="quarter" idx="1"/>
          </p:nvPr>
        </p:nvSpPr>
        <p:spPr>
          <a:xfrm>
            <a:off x="4143375" y="0"/>
            <a:ext cx="3170238" cy="481013"/>
          </a:xfrm>
          <a:prstGeom prst="rect">
            <a:avLst/>
          </a:prstGeom>
        </p:spPr>
        <p:txBody>
          <a:bodyPr vert="horz" lIns="91440" tIns="45720" rIns="91440" bIns="45720" rtlCol="0"/>
          <a:lstStyle>
            <a:lvl1pPr algn="r">
              <a:defRPr sz="1200"/>
            </a:lvl1pPr>
          </a:lstStyle>
          <a:p>
            <a:fld id="{10092710-ED9D-4C1B-B95D-4701EF031773}" type="datetimeFigureOut">
              <a:rPr lang="en-CA" smtClean="0"/>
              <a:t>2024-03-20</a:t>
            </a:fld>
            <a:endParaRPr lang="en-CA"/>
          </a:p>
        </p:txBody>
      </p:sp>
      <p:sp>
        <p:nvSpPr>
          <p:cNvPr id="4" name="Footer Placeholder 3">
            <a:extLst>
              <a:ext uri="{FF2B5EF4-FFF2-40B4-BE49-F238E27FC236}">
                <a16:creationId xmlns:a16="http://schemas.microsoft.com/office/drawing/2014/main" id="{8BC934F0-8C63-4B3E-85BC-D51ADBA00122}"/>
              </a:ext>
            </a:extLst>
          </p:cNvPr>
          <p:cNvSpPr>
            <a:spLocks noGrp="1"/>
          </p:cNvSpPr>
          <p:nvPr>
            <p:ph type="ftr" sz="quarter" idx="2"/>
          </p:nvPr>
        </p:nvSpPr>
        <p:spPr>
          <a:xfrm>
            <a:off x="0" y="9120188"/>
            <a:ext cx="3170238" cy="481012"/>
          </a:xfrm>
          <a:prstGeom prst="rect">
            <a:avLst/>
          </a:prstGeom>
        </p:spPr>
        <p:txBody>
          <a:bodyPr vert="horz" lIns="91440" tIns="45720" rIns="91440" bIns="45720" rtlCol="0" anchor="b"/>
          <a:lstStyle>
            <a:lvl1pPr algn="l">
              <a:defRPr sz="1200"/>
            </a:lvl1pPr>
          </a:lstStyle>
          <a:p>
            <a:endParaRPr lang="en-CA"/>
          </a:p>
        </p:txBody>
      </p:sp>
      <p:sp>
        <p:nvSpPr>
          <p:cNvPr id="5" name="Slide Number Placeholder 4">
            <a:extLst>
              <a:ext uri="{FF2B5EF4-FFF2-40B4-BE49-F238E27FC236}">
                <a16:creationId xmlns:a16="http://schemas.microsoft.com/office/drawing/2014/main" id="{5B8330F2-4C5E-4936-9722-049A7EBA6BE8}"/>
              </a:ext>
            </a:extLst>
          </p:cNvPr>
          <p:cNvSpPr>
            <a:spLocks noGrp="1"/>
          </p:cNvSpPr>
          <p:nvPr>
            <p:ph type="sldNum" sz="quarter" idx="3"/>
          </p:nvPr>
        </p:nvSpPr>
        <p:spPr>
          <a:xfrm>
            <a:off x="4143375" y="9120188"/>
            <a:ext cx="3170238" cy="481012"/>
          </a:xfrm>
          <a:prstGeom prst="rect">
            <a:avLst/>
          </a:prstGeom>
        </p:spPr>
        <p:txBody>
          <a:bodyPr vert="horz" lIns="91440" tIns="45720" rIns="91440" bIns="45720" rtlCol="0" anchor="b"/>
          <a:lstStyle>
            <a:lvl1pPr algn="r">
              <a:defRPr sz="1200"/>
            </a:lvl1pPr>
          </a:lstStyle>
          <a:p>
            <a:fld id="{6A7FEBFE-8A34-4FE7-88EC-24F16715D157}" type="slidenum">
              <a:rPr lang="en-CA" smtClean="0"/>
              <a:t>‹#›</a:t>
            </a:fld>
            <a:endParaRPr lang="en-CA"/>
          </a:p>
        </p:txBody>
      </p:sp>
    </p:spTree>
    <p:extLst>
      <p:ext uri="{BB962C8B-B14F-4D97-AF65-F5344CB8AC3E}">
        <p14:creationId xmlns:p14="http://schemas.microsoft.com/office/powerpoint/2010/main" val="341860822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en-CA"/>
          </a:p>
        </p:txBody>
      </p:sp>
      <p:sp>
        <p:nvSpPr>
          <p:cNvPr id="3" name="Date Placeholder 2"/>
          <p:cNvSpPr>
            <a:spLocks noGrp="1"/>
          </p:cNvSpPr>
          <p:nvPr>
            <p:ph type="dt" idx="1"/>
          </p:nvPr>
        </p:nvSpPr>
        <p:spPr>
          <a:xfrm>
            <a:off x="4143587" y="0"/>
            <a:ext cx="3169920" cy="481727"/>
          </a:xfrm>
          <a:prstGeom prst="rect">
            <a:avLst/>
          </a:prstGeom>
        </p:spPr>
        <p:txBody>
          <a:bodyPr vert="horz" lIns="96661" tIns="48331" rIns="96661" bIns="48331" rtlCol="0"/>
          <a:lstStyle>
            <a:lvl1pPr algn="r">
              <a:defRPr sz="1300"/>
            </a:lvl1pPr>
          </a:lstStyle>
          <a:p>
            <a:fld id="{82DA6A13-01C1-48B0-91C5-7906667F3227}" type="datetimeFigureOut">
              <a:rPr lang="en-CA" smtClean="0"/>
              <a:t>2024-03-20</a:t>
            </a:fld>
            <a:endParaRPr lang="en-CA"/>
          </a:p>
        </p:txBody>
      </p:sp>
      <p:sp>
        <p:nvSpPr>
          <p:cNvPr id="4" name="Slide Image Placeholder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6661" tIns="48331" rIns="96661" bIns="48331" rtlCol="0" anchor="ctr"/>
          <a:lstStyle/>
          <a:p>
            <a:endParaRPr lang="en-CA"/>
          </a:p>
        </p:txBody>
      </p:sp>
      <p:sp>
        <p:nvSpPr>
          <p:cNvPr id="5" name="Notes Placeholder 4"/>
          <p:cNvSpPr>
            <a:spLocks noGrp="1"/>
          </p:cNvSpPr>
          <p:nvPr>
            <p:ph type="body" sz="quarter" idx="3"/>
          </p:nvPr>
        </p:nvSpPr>
        <p:spPr>
          <a:xfrm>
            <a:off x="731520" y="4620577"/>
            <a:ext cx="5852160" cy="3780473"/>
          </a:xfrm>
          <a:prstGeom prst="rect">
            <a:avLst/>
          </a:prstGeom>
        </p:spPr>
        <p:txBody>
          <a:bodyPr vert="horz" lIns="96661" tIns="48331" rIns="96661" bIns="48331" rtlCol="0"/>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6" name="Footer Placeholder 5"/>
          <p:cNvSpPr>
            <a:spLocks noGrp="1"/>
          </p:cNvSpPr>
          <p:nvPr>
            <p:ph type="ftr" sz="quarter" idx="4"/>
          </p:nvPr>
        </p:nvSpPr>
        <p:spPr>
          <a:xfrm>
            <a:off x="0" y="9119474"/>
            <a:ext cx="3169920" cy="481726"/>
          </a:xfrm>
          <a:prstGeom prst="rect">
            <a:avLst/>
          </a:prstGeom>
        </p:spPr>
        <p:txBody>
          <a:bodyPr vert="horz" lIns="96661" tIns="48331" rIns="96661" bIns="48331" rtlCol="0" anchor="b"/>
          <a:lstStyle>
            <a:lvl1pPr algn="l">
              <a:defRPr sz="1300"/>
            </a:lvl1pPr>
          </a:lstStyle>
          <a:p>
            <a:endParaRPr lang="en-CA"/>
          </a:p>
        </p:txBody>
      </p:sp>
      <p:sp>
        <p:nvSpPr>
          <p:cNvPr id="7" name="Slide Number Placeholder 6"/>
          <p:cNvSpPr>
            <a:spLocks noGrp="1"/>
          </p:cNvSpPr>
          <p:nvPr>
            <p:ph type="sldNum" sz="quarter" idx="5"/>
          </p:nvPr>
        </p:nvSpPr>
        <p:spPr>
          <a:xfrm>
            <a:off x="4143587" y="9119474"/>
            <a:ext cx="3169920" cy="481726"/>
          </a:xfrm>
          <a:prstGeom prst="rect">
            <a:avLst/>
          </a:prstGeom>
        </p:spPr>
        <p:txBody>
          <a:bodyPr vert="horz" lIns="96661" tIns="48331" rIns="96661" bIns="48331" rtlCol="0" anchor="b"/>
          <a:lstStyle>
            <a:lvl1pPr algn="r">
              <a:defRPr sz="1300"/>
            </a:lvl1pPr>
          </a:lstStyle>
          <a:p>
            <a:fld id="{7CC803E2-EF32-43F5-90F7-63D3BD311BB8}" type="slidenum">
              <a:rPr lang="en-CA" smtClean="0"/>
              <a:t>‹#›</a:t>
            </a:fld>
            <a:endParaRPr lang="en-CA"/>
          </a:p>
        </p:txBody>
      </p:sp>
    </p:spTree>
    <p:extLst>
      <p:ext uri="{BB962C8B-B14F-4D97-AF65-F5344CB8AC3E}">
        <p14:creationId xmlns:p14="http://schemas.microsoft.com/office/powerpoint/2010/main" val="35321749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0.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19" name="Group 18"/>
          <p:cNvGrpSpPr/>
          <p:nvPr/>
        </p:nvGrpSpPr>
        <p:grpSpPr>
          <a:xfrm>
            <a:off x="546100" y="-4763"/>
            <a:ext cx="5014912" cy="6862763"/>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2928401" y="1380068"/>
            <a:ext cx="8574622" cy="2616199"/>
          </a:xfrm>
        </p:spPr>
        <p:txBody>
          <a:bodyPr anchor="b">
            <a:normAutofit/>
          </a:bodyPr>
          <a:lstStyle>
            <a:lvl1pPr algn="r">
              <a:defRPr sz="6000">
                <a:effectLst/>
              </a:defRPr>
            </a:lvl1pPr>
          </a:lstStyle>
          <a:p>
            <a:r>
              <a:rPr lang="en-US" dirty="0"/>
              <a:t>Click to edit Master title style</a:t>
            </a:r>
          </a:p>
        </p:txBody>
      </p:sp>
      <p:sp>
        <p:nvSpPr>
          <p:cNvPr id="3" name="Subtitle 2"/>
          <p:cNvSpPr>
            <a:spLocks noGrp="1"/>
          </p:cNvSpPr>
          <p:nvPr>
            <p:ph type="subTitle" idx="1"/>
          </p:nvPr>
        </p:nvSpPr>
        <p:spPr>
          <a:xfrm>
            <a:off x="4515377" y="3996267"/>
            <a:ext cx="6987645" cy="1388534"/>
          </a:xfrm>
        </p:spPr>
        <p:txBody>
          <a:bodyPr anchor="t">
            <a:normAutofit/>
          </a:bodyPr>
          <a:lstStyle>
            <a:lvl1pPr marL="0" indent="0" algn="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p>
            <a:fld id="{19680B0B-A3C0-423F-ACD3-0095723FF37A}" type="datetime1">
              <a:rPr lang="en-US" smtClean="0"/>
              <a:t>3/20/2024</a:t>
            </a:fld>
            <a:endParaRPr lang="en-US" dirty="0"/>
          </a:p>
        </p:txBody>
      </p:sp>
      <p:sp>
        <p:nvSpPr>
          <p:cNvPr id="5" name="Footer Placeholder 4"/>
          <p:cNvSpPr>
            <a:spLocks noGrp="1"/>
          </p:cNvSpPr>
          <p:nvPr>
            <p:ph type="ftr" sz="quarter" idx="11"/>
          </p:nvPr>
        </p:nvSpPr>
        <p:spPr>
          <a:xfrm>
            <a:off x="5332412" y="5883275"/>
            <a:ext cx="4324044" cy="365125"/>
          </a:xfrm>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836969135"/>
      </p:ext>
    </p:extLst>
  </p:cSld>
  <p:clrMapOvr>
    <a:masterClrMapping/>
  </p:clrMapOvr>
  <mc:AlternateContent xmlns:mc="http://schemas.openxmlformats.org/markup-compatibility/2006" xmlns:p14="http://schemas.microsoft.com/office/powerpoint/2010/main">
    <mc:Choice Requires="p14">
      <p:transition spd="slow" p14:dur="800">
        <p14:flythrough dir="out"/>
        <p:sndAc>
          <p:stSnd>
            <p:snd r:embed="rId1" name="whoosh.wav"/>
          </p:stSnd>
        </p:sndAc>
      </p:transition>
    </mc:Choice>
    <mc:Fallback xmlns="">
      <p:transition spd="slow">
        <p:fade/>
        <p:sndAc>
          <p:stSnd>
            <p:snd r:embed="rId3" name="whoosh.wav"/>
          </p:stSnd>
        </p:sndAc>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nchor="ctr"/>
          <a:lstStyle>
            <a:lvl1pPr>
              <a:buClr>
                <a:schemeClr val="accent1">
                  <a:lumMod val="75000"/>
                </a:schemeClr>
              </a:buClr>
              <a:defRPr/>
            </a:lvl1pPr>
            <a:lvl2pPr>
              <a:buClr>
                <a:schemeClr val="accent1">
                  <a:lumMod val="75000"/>
                </a:schemeClr>
              </a:buClr>
              <a:defRPr/>
            </a:lvl2pPr>
            <a:lvl3pPr>
              <a:buClr>
                <a:schemeClr val="accent1">
                  <a:lumMod val="75000"/>
                </a:schemeClr>
              </a:buClr>
              <a:defRPr/>
            </a:lvl3pPr>
            <a:lvl4pPr>
              <a:buClr>
                <a:schemeClr val="accent1">
                  <a:lumMod val="75000"/>
                </a:schemeClr>
              </a:buClr>
              <a:defRPr/>
            </a:lvl4pPr>
            <a:lvl5pPr>
              <a:buClr>
                <a:schemeClr val="accent1">
                  <a:lumMod val="75000"/>
                </a:schemeClr>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6E3F71E6-BA29-4987-BB72-B3C7BDD01E0B}" type="datetime1">
              <a:rPr lang="en-US" smtClean="0"/>
              <a:t>3/20/2024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951856" y="5867131"/>
            <a:ext cx="551167" cy="365125"/>
          </a:xfrm>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981425812"/>
      </p:ext>
    </p:extLst>
  </p:cSld>
  <p:clrMapOvr>
    <a:masterClrMapping/>
  </p:clrMapOvr>
  <mc:AlternateContent xmlns:mc="http://schemas.openxmlformats.org/markup-compatibility/2006" xmlns:p14="http://schemas.microsoft.com/office/powerpoint/2010/main">
    <mc:Choice Requires="p14">
      <p:transition spd="slow" p14:dur="800">
        <p14:flythrough dir="out"/>
        <p:sndAc>
          <p:stSnd>
            <p:snd r:embed="rId1" name="whoosh.wav"/>
          </p:stSnd>
        </p:sndAc>
      </p:transition>
    </mc:Choice>
    <mc:Fallback xmlns="">
      <p:transition spd="slow">
        <p:fade/>
        <p:sndAc>
          <p:stSnd>
            <p:snd r:embed="rId3" name="whoosh.wav"/>
          </p:stSnd>
        </p:sndAc>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72279" y="2666999"/>
            <a:ext cx="8930747" cy="2110382"/>
          </a:xfrm>
        </p:spPr>
        <p:txBody>
          <a:bodyPr anchor="b"/>
          <a:lstStyle>
            <a:lvl1pPr algn="r">
              <a:defRPr sz="4000" b="0" cap="none"/>
            </a:lvl1pPr>
          </a:lstStyle>
          <a:p>
            <a:r>
              <a:rPr lang="en-US" dirty="0"/>
              <a:t>Click to edit Master title style</a:t>
            </a:r>
          </a:p>
        </p:txBody>
      </p:sp>
      <p:sp>
        <p:nvSpPr>
          <p:cNvPr id="3" name="Text Placeholder 2"/>
          <p:cNvSpPr>
            <a:spLocks noGrp="1"/>
          </p:cNvSpPr>
          <p:nvPr>
            <p:ph type="body" idx="1"/>
          </p:nvPr>
        </p:nvSpPr>
        <p:spPr>
          <a:xfrm>
            <a:off x="2572278" y="4777381"/>
            <a:ext cx="8930748"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5C6A9B28-6528-48AE-B8EF-E59FEE30A126}" type="datetime1">
              <a:rPr lang="en-US" smtClean="0"/>
              <a:t>3/20/2024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129249501"/>
      </p:ext>
    </p:extLst>
  </p:cSld>
  <p:clrMapOvr>
    <a:masterClrMapping/>
  </p:clrMapOvr>
  <mc:AlternateContent xmlns:mc="http://schemas.openxmlformats.org/markup-compatibility/2006" xmlns:p14="http://schemas.microsoft.com/office/powerpoint/2010/main">
    <mc:Choice Requires="p14">
      <p:transition spd="slow" p14:dur="800">
        <p14:flythrough dir="out"/>
        <p:sndAc>
          <p:stSnd>
            <p:snd r:embed="rId1" name="whoosh.wav"/>
          </p:stSnd>
        </p:sndAc>
      </p:transition>
    </mc:Choice>
    <mc:Fallback xmlns="">
      <p:transition spd="slow">
        <p:fade/>
        <p:sndAc>
          <p:stSnd>
            <p:snd r:embed="rId3" name="whoosh.wav"/>
          </p:stSnd>
        </p:sndAc>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018713" cy="1752599"/>
          </a:xfrm>
        </p:spPr>
        <p:txBody>
          <a:bodyPr/>
          <a:lstStyle/>
          <a:p>
            <a:r>
              <a:rPr lang="en-US" dirty="0"/>
              <a:t>Click to edit Master title style</a:t>
            </a:r>
          </a:p>
        </p:txBody>
      </p:sp>
      <p:sp>
        <p:nvSpPr>
          <p:cNvPr id="3" name="Content Placeholder 2"/>
          <p:cNvSpPr>
            <a:spLocks noGrp="1"/>
          </p:cNvSpPr>
          <p:nvPr>
            <p:ph sz="half" idx="1"/>
          </p:nvPr>
        </p:nvSpPr>
        <p:spPr>
          <a:xfrm>
            <a:off x="1484312" y="2666999"/>
            <a:ext cx="4895055" cy="3124201"/>
          </a:xfrm>
        </p:spPr>
        <p:txBody>
          <a:bodyPr>
            <a:normAutofit/>
          </a:bodyPr>
          <a:lstStyle>
            <a:lvl1pPr>
              <a:buClr>
                <a:schemeClr val="accent1">
                  <a:lumMod val="75000"/>
                </a:schemeClr>
              </a:buClr>
              <a:defRPr sz="1800"/>
            </a:lvl1pPr>
            <a:lvl2pPr>
              <a:buClr>
                <a:schemeClr val="accent1">
                  <a:lumMod val="75000"/>
                </a:schemeClr>
              </a:buClr>
              <a:defRPr sz="1600"/>
            </a:lvl2pPr>
            <a:lvl3pPr>
              <a:buClr>
                <a:schemeClr val="accent1">
                  <a:lumMod val="75000"/>
                </a:schemeClr>
              </a:buClr>
              <a:defRPr sz="1400"/>
            </a:lvl3pPr>
            <a:lvl4pPr>
              <a:buClr>
                <a:schemeClr val="accent1">
                  <a:lumMod val="75000"/>
                </a:schemeClr>
              </a:buClr>
              <a:defRPr sz="1200"/>
            </a:lvl4pPr>
            <a:lvl5pPr>
              <a:buClr>
                <a:schemeClr val="accent1">
                  <a:lumMod val="75000"/>
                </a:schemeClr>
              </a:buClr>
              <a:defRPr sz="1200"/>
            </a:lvl5pPr>
            <a:lvl6pPr>
              <a:defRPr sz="1200"/>
            </a:lvl6pPr>
            <a:lvl7pPr>
              <a:defRPr sz="1200"/>
            </a:lvl7pPr>
            <a:lvl8pPr>
              <a:defRPr sz="1200"/>
            </a:lvl8pPr>
            <a:lvl9pPr>
              <a:defRPr sz="12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607967" y="2667000"/>
            <a:ext cx="4895056" cy="3124200"/>
          </a:xfrm>
        </p:spPr>
        <p:txBody>
          <a:bodyPr>
            <a:normAutofit/>
          </a:bodyPr>
          <a:lstStyle>
            <a:lvl1pPr>
              <a:buClr>
                <a:schemeClr val="accent1">
                  <a:lumMod val="75000"/>
                </a:schemeClr>
              </a:buClr>
              <a:defRPr sz="1800"/>
            </a:lvl1pPr>
            <a:lvl2pPr>
              <a:buClr>
                <a:schemeClr val="accent1">
                  <a:lumMod val="75000"/>
                </a:schemeClr>
              </a:buClr>
              <a:defRPr sz="1600"/>
            </a:lvl2pPr>
            <a:lvl3pPr>
              <a:buClr>
                <a:schemeClr val="accent1">
                  <a:lumMod val="75000"/>
                </a:schemeClr>
              </a:buClr>
              <a:defRPr sz="1400"/>
            </a:lvl3pPr>
            <a:lvl4pPr>
              <a:buClr>
                <a:schemeClr val="accent1">
                  <a:lumMod val="75000"/>
                </a:schemeClr>
              </a:buClr>
              <a:defRPr sz="1200"/>
            </a:lvl4pPr>
            <a:lvl5pPr>
              <a:buClr>
                <a:schemeClr val="accent1">
                  <a:lumMod val="75000"/>
                </a:schemeClr>
              </a:buClr>
              <a:defRPr sz="1200"/>
            </a:lvl5pPr>
            <a:lvl6pPr>
              <a:defRPr sz="1200"/>
            </a:lvl6pPr>
            <a:lvl7pPr>
              <a:defRPr sz="1200"/>
            </a:lvl7pPr>
            <a:lvl8pPr>
              <a:defRPr sz="1200"/>
            </a:lvl8pPr>
            <a:lvl9pPr>
              <a:defRPr sz="12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C38164F7-3B13-4C5A-9D70-BEBF90896318}" type="datetime1">
              <a:rPr lang="en-US" smtClean="0"/>
              <a:t>3/20/2024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006183837"/>
      </p:ext>
    </p:extLst>
  </p:cSld>
  <p:clrMapOvr>
    <a:masterClrMapping/>
  </p:clrMapOvr>
  <mc:AlternateContent xmlns:mc="http://schemas.openxmlformats.org/markup-compatibility/2006" xmlns:p14="http://schemas.microsoft.com/office/powerpoint/2010/main">
    <mc:Choice Requires="p14">
      <p:transition spd="slow" p14:dur="800">
        <p14:flythrough dir="out"/>
        <p:sndAc>
          <p:stSnd>
            <p:snd r:embed="rId1" name="whoosh.wav"/>
          </p:stSnd>
        </p:sndAc>
      </p:transition>
    </mc:Choice>
    <mc:Fallback xmlns="">
      <p:transition spd="slow">
        <p:fade/>
        <p:sndAc>
          <p:stSnd>
            <p:snd r:embed="rId3" name="whoosh.wav"/>
          </p:stSnd>
        </p:sndAc>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dirty="0"/>
              <a:t>Click to edit Master title style</a:t>
            </a:r>
          </a:p>
        </p:txBody>
      </p:sp>
      <p:sp>
        <p:nvSpPr>
          <p:cNvPr id="3" name="Text Placeholder 2"/>
          <p:cNvSpPr>
            <a:spLocks noGrp="1"/>
          </p:cNvSpPr>
          <p:nvPr>
            <p:ph type="body" idx="1"/>
          </p:nvPr>
        </p:nvSpPr>
        <p:spPr>
          <a:xfrm>
            <a:off x="1772179" y="2658533"/>
            <a:ext cx="4607188"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484311" y="3335337"/>
            <a:ext cx="4895056" cy="2455862"/>
          </a:xfrm>
        </p:spPr>
        <p:txBody>
          <a:bodyPr anchor="t">
            <a:normAutofit/>
          </a:bodyPr>
          <a:lstStyle>
            <a:lvl1pPr>
              <a:buClr>
                <a:schemeClr val="accent1">
                  <a:lumMod val="75000"/>
                </a:schemeClr>
              </a:buClr>
              <a:defRPr sz="1800"/>
            </a:lvl1pPr>
            <a:lvl2pPr>
              <a:buClr>
                <a:schemeClr val="accent1">
                  <a:lumMod val="75000"/>
                </a:schemeClr>
              </a:buClr>
              <a:defRPr sz="1600"/>
            </a:lvl2pPr>
            <a:lvl3pPr>
              <a:buClr>
                <a:schemeClr val="accent1">
                  <a:lumMod val="75000"/>
                </a:schemeClr>
              </a:buClr>
              <a:defRPr sz="1400"/>
            </a:lvl3pPr>
            <a:lvl4pPr>
              <a:buClr>
                <a:schemeClr val="accent1">
                  <a:lumMod val="75000"/>
                </a:schemeClr>
              </a:buClr>
              <a:defRPr sz="1200"/>
            </a:lvl4pPr>
            <a:lvl5pPr>
              <a:buClr>
                <a:schemeClr val="accent1">
                  <a:lumMod val="75000"/>
                </a:schemeClr>
              </a:buClr>
              <a:defRPr sz="1200"/>
            </a:lvl5pPr>
            <a:lvl6pPr>
              <a:defRPr sz="1200"/>
            </a:lvl6pPr>
            <a:lvl7pPr>
              <a:defRPr sz="1200"/>
            </a:lvl7pPr>
            <a:lvl8pPr>
              <a:defRPr sz="1200"/>
            </a:lvl8pPr>
            <a:lvl9pPr>
              <a:defRPr sz="12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880487" y="2667000"/>
            <a:ext cx="4622537"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607967" y="3335337"/>
            <a:ext cx="4895056" cy="2455862"/>
          </a:xfrm>
        </p:spPr>
        <p:txBody>
          <a:bodyPr anchor="t">
            <a:normAutofit/>
          </a:bodyPr>
          <a:lstStyle>
            <a:lvl1pPr>
              <a:buClr>
                <a:schemeClr val="accent1">
                  <a:lumMod val="75000"/>
                </a:schemeClr>
              </a:buClr>
              <a:defRPr sz="1800"/>
            </a:lvl1pPr>
            <a:lvl2pPr>
              <a:buClr>
                <a:schemeClr val="accent1">
                  <a:lumMod val="75000"/>
                </a:schemeClr>
              </a:buClr>
              <a:defRPr sz="1600"/>
            </a:lvl2pPr>
            <a:lvl3pPr>
              <a:buClr>
                <a:schemeClr val="accent1">
                  <a:lumMod val="75000"/>
                </a:schemeClr>
              </a:buClr>
              <a:defRPr sz="1400"/>
            </a:lvl3pPr>
            <a:lvl4pPr>
              <a:buClr>
                <a:schemeClr val="accent1">
                  <a:lumMod val="75000"/>
                </a:schemeClr>
              </a:buClr>
              <a:defRPr sz="1200"/>
            </a:lvl4pPr>
            <a:lvl5pPr>
              <a:buClr>
                <a:schemeClr val="accent1">
                  <a:lumMod val="75000"/>
                </a:schemeClr>
              </a:buClr>
              <a:defRPr sz="1200"/>
            </a:lvl5pPr>
            <a:lvl6pPr>
              <a:defRPr sz="1200"/>
            </a:lvl6pPr>
            <a:lvl7pPr>
              <a:defRPr sz="1200"/>
            </a:lvl7pPr>
            <a:lvl8pPr>
              <a:defRPr sz="1200"/>
            </a:lvl8pPr>
            <a:lvl9pPr>
              <a:defRPr sz="12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CA4FB84B-6266-4470-84FD-FDEB228929AC}" type="datetime1">
              <a:rPr lang="en-US" smtClean="0"/>
              <a:t>3/20/2024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610229785"/>
      </p:ext>
    </p:extLst>
  </p:cSld>
  <p:clrMapOvr>
    <a:masterClrMapping/>
  </p:clrMapOvr>
  <mc:AlternateContent xmlns:mc="http://schemas.openxmlformats.org/markup-compatibility/2006" xmlns:p14="http://schemas.microsoft.com/office/powerpoint/2010/main">
    <mc:Choice Requires="p14">
      <p:transition spd="slow" p14:dur="800">
        <p14:flythrough dir="out"/>
        <p:sndAc>
          <p:stSnd>
            <p:snd r:embed="rId1" name="whoosh.wav"/>
          </p:stSnd>
        </p:sndAc>
      </p:transition>
    </mc:Choice>
    <mc:Fallback xmlns="">
      <p:transition spd="slow">
        <p:fade/>
        <p:sndAc>
          <p:stSnd>
            <p:snd r:embed="rId3" name="whoosh.wav"/>
          </p:stSnd>
        </p:sndAc>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Date Placeholder 2"/>
          <p:cNvSpPr>
            <a:spLocks noGrp="1"/>
          </p:cNvSpPr>
          <p:nvPr>
            <p:ph type="dt" sz="half" idx="10"/>
          </p:nvPr>
        </p:nvSpPr>
        <p:spPr/>
        <p:txBody>
          <a:bodyPr/>
          <a:lstStyle/>
          <a:p>
            <a:fld id="{9D40BD3C-FE1C-4C5A-91C4-1F5ACB1BF34A}" type="datetime1">
              <a:rPr lang="en-US" smtClean="0"/>
              <a:t>3/20/2024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511443243"/>
      </p:ext>
    </p:extLst>
  </p:cSld>
  <p:clrMapOvr>
    <a:masterClrMapping/>
  </p:clrMapOvr>
  <mc:AlternateContent xmlns:mc="http://schemas.openxmlformats.org/markup-compatibility/2006" xmlns:p14="http://schemas.microsoft.com/office/powerpoint/2010/main">
    <mc:Choice Requires="p14">
      <p:transition spd="slow" p14:dur="800">
        <p14:flythrough dir="out"/>
        <p:sndAc>
          <p:stSnd>
            <p:snd r:embed="rId1" name="whoosh.wav"/>
          </p:stSnd>
        </p:sndAc>
      </p:transition>
    </mc:Choice>
    <mc:Fallback xmlns="">
      <p:transition spd="slow">
        <p:fade/>
        <p:sndAc>
          <p:stSnd>
            <p:snd r:embed="rId3" name="whoosh.wav"/>
          </p:stSnd>
        </p:sndAc>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1617288-B177-473F-AD0F-87E4287B5529}" type="datetime1">
              <a:rPr lang="en-US" smtClean="0"/>
              <a:t>3/20/2024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885970811"/>
      </p:ext>
    </p:extLst>
  </p:cSld>
  <p:clrMapOvr>
    <a:masterClrMapping/>
  </p:clrMapOvr>
  <mc:AlternateContent xmlns:mc="http://schemas.openxmlformats.org/markup-compatibility/2006" xmlns:p14="http://schemas.microsoft.com/office/powerpoint/2010/main">
    <mc:Choice Requires="p14">
      <p:transition spd="slow" p14:dur="800">
        <p14:flythrough dir="out"/>
        <p:sndAc>
          <p:stSnd>
            <p:snd r:embed="rId1" name="whoosh.wav"/>
          </p:stSnd>
        </p:sndAc>
      </p:transition>
    </mc:Choice>
    <mc:Fallback xmlns="">
      <p:transition spd="slow">
        <p:fade/>
        <p:sndAc>
          <p:stSnd>
            <p:snd r:embed="rId3" name="whoosh.wav"/>
          </p:stSnd>
        </p:sndAc>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1600200"/>
            <a:ext cx="3549121" cy="1371600"/>
          </a:xfrm>
        </p:spPr>
        <p:txBody>
          <a:bodyPr anchor="b">
            <a:normAutofit/>
          </a:bodyPr>
          <a:lstStyle>
            <a:lvl1pPr algn="ctr">
              <a:defRPr sz="2400" b="0"/>
            </a:lvl1pPr>
          </a:lstStyle>
          <a:p>
            <a:r>
              <a:rPr lang="en-US" dirty="0"/>
              <a:t>Click to edit Master title style</a:t>
            </a:r>
          </a:p>
        </p:txBody>
      </p:sp>
      <p:sp>
        <p:nvSpPr>
          <p:cNvPr id="3" name="Content Placeholder 2"/>
          <p:cNvSpPr>
            <a:spLocks noGrp="1"/>
          </p:cNvSpPr>
          <p:nvPr>
            <p:ph idx="1"/>
          </p:nvPr>
        </p:nvSpPr>
        <p:spPr>
          <a:xfrm>
            <a:off x="5262033" y="685799"/>
            <a:ext cx="6240990"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1484312" y="2971800"/>
            <a:ext cx="3549121"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082FCD36-8F28-4D7A-884E-96ABF98BD7F9}" type="datetime1">
              <a:rPr lang="en-US" smtClean="0"/>
              <a:t>3/20/2024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756461072"/>
      </p:ext>
    </p:extLst>
  </p:cSld>
  <p:clrMapOvr>
    <a:masterClrMapping/>
  </p:clrMapOvr>
  <mc:AlternateContent xmlns:mc="http://schemas.openxmlformats.org/markup-compatibility/2006" xmlns:p14="http://schemas.microsoft.com/office/powerpoint/2010/main">
    <mc:Choice Requires="p14">
      <p:transition spd="slow" p14:dur="800">
        <p14:flythrough dir="out"/>
        <p:sndAc>
          <p:stSnd>
            <p:snd r:embed="rId1" name="whoosh.wav"/>
          </p:stSnd>
        </p:sndAc>
      </p:transition>
    </mc:Choice>
    <mc:Fallback xmlns="">
      <p:transition spd="slow">
        <p:fade/>
        <p:sndAc>
          <p:stSnd>
            <p:snd r:embed="rId3" name="whoosh.wav"/>
          </p:stSnd>
        </p:sndAc>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2724" y="1752599"/>
            <a:ext cx="5426158" cy="1371600"/>
          </a:xfrm>
        </p:spPr>
        <p:txBody>
          <a:bodyPr anchor="b">
            <a:normAutofit/>
          </a:bodyPr>
          <a:lstStyle>
            <a:lvl1pPr algn="ctr">
              <a:defRPr sz="2800" b="0"/>
            </a:lvl1pPr>
          </a:lstStyle>
          <a:p>
            <a:r>
              <a:rPr lang="en-US" dirty="0"/>
              <a:t>Click to edit Master title style</a:t>
            </a:r>
          </a:p>
        </p:txBody>
      </p:sp>
      <p:sp>
        <p:nvSpPr>
          <p:cNvPr id="14" name="Picture Placeholder 2"/>
          <p:cNvSpPr>
            <a:spLocks noGrp="1" noChangeAspect="1"/>
          </p:cNvSpPr>
          <p:nvPr>
            <p:ph type="pic" idx="1"/>
          </p:nvPr>
        </p:nvSpPr>
        <p:spPr>
          <a:xfrm>
            <a:off x="7594682" y="914400"/>
            <a:ext cx="3280974"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endParaRPr lang="en-US" dirty="0"/>
          </a:p>
        </p:txBody>
      </p:sp>
      <p:sp>
        <p:nvSpPr>
          <p:cNvPr id="4" name="Text Placeholder 3"/>
          <p:cNvSpPr>
            <a:spLocks noGrp="1"/>
          </p:cNvSpPr>
          <p:nvPr>
            <p:ph type="body" sz="half" idx="2"/>
          </p:nvPr>
        </p:nvSpPr>
        <p:spPr>
          <a:xfrm>
            <a:off x="1482724" y="3124199"/>
            <a:ext cx="5426158"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E4C58988-0654-4BE9-B858-BF89E8CD34D0}" type="datetime1">
              <a:rPr lang="en-US" smtClean="0"/>
              <a:t>3/20/2024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73806012"/>
      </p:ext>
    </p:extLst>
  </p:cSld>
  <p:clrMapOvr>
    <a:masterClrMapping/>
  </p:clrMapOvr>
  <mc:AlternateContent xmlns:mc="http://schemas.openxmlformats.org/markup-compatibility/2006" xmlns:p14="http://schemas.microsoft.com/office/powerpoint/2010/main">
    <mc:Choice Requires="p14">
      <p:transition spd="slow" p14:dur="800">
        <p14:flythrough dir="out"/>
        <p:sndAc>
          <p:stSnd>
            <p:snd r:embed="rId1" name="whoosh.wav"/>
          </p:stSnd>
        </p:sndAc>
      </p:transition>
    </mc:Choice>
    <mc:Fallback xmlns="">
      <p:transition spd="slow">
        <p:fade/>
        <p:sndAc>
          <p:stSnd>
            <p:snd r:embed="rId3" name="whoosh.wav"/>
          </p:stSnd>
        </p:sndAc>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1" y="4732865"/>
            <a:ext cx="10018711" cy="566738"/>
          </a:xfrm>
        </p:spPr>
        <p:txBody>
          <a:bodyPr anchor="b">
            <a:normAutofit/>
          </a:bodyPr>
          <a:lstStyle>
            <a:lvl1pPr algn="ctr">
              <a:defRPr sz="2400" b="0"/>
            </a:lvl1pPr>
          </a:lstStyle>
          <a:p>
            <a:r>
              <a:rPr lang="en-US" dirty="0"/>
              <a:t>Click to edit Master title style</a:t>
            </a:r>
          </a:p>
        </p:txBody>
      </p:sp>
      <p:sp>
        <p:nvSpPr>
          <p:cNvPr id="3" name="Picture Placeholder 2"/>
          <p:cNvSpPr>
            <a:spLocks noGrp="1" noChangeAspect="1"/>
          </p:cNvSpPr>
          <p:nvPr>
            <p:ph type="pic" idx="1"/>
          </p:nvPr>
        </p:nvSpPr>
        <p:spPr>
          <a:xfrm>
            <a:off x="23860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endParaRPr lang="en-US" dirty="0"/>
          </a:p>
        </p:txBody>
      </p:sp>
      <p:sp>
        <p:nvSpPr>
          <p:cNvPr id="4" name="Text Placeholder 3"/>
          <p:cNvSpPr>
            <a:spLocks noGrp="1"/>
          </p:cNvSpPr>
          <p:nvPr>
            <p:ph type="body" sz="half" idx="2"/>
          </p:nvPr>
        </p:nvSpPr>
        <p:spPr>
          <a:xfrm>
            <a:off x="1484311" y="5299603"/>
            <a:ext cx="1001871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FD86A089-8B78-45BF-8A63-315C1410D17E}" type="datetime1">
              <a:rPr lang="en-US" smtClean="0"/>
              <a:t>3/20/2024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751308347"/>
      </p:ext>
    </p:extLst>
  </p:cSld>
  <p:clrMapOvr>
    <a:masterClrMapping/>
  </p:clrMapOvr>
  <mc:AlternateContent xmlns:mc="http://schemas.openxmlformats.org/markup-compatibility/2006" xmlns:p14="http://schemas.microsoft.com/office/powerpoint/2010/main">
    <mc:Choice Requires="p14">
      <p:transition spd="slow" p14:dur="800">
        <p14:flythrough dir="out"/>
        <p:sndAc>
          <p:stSnd>
            <p:snd r:embed="rId1" name="whoosh.wav"/>
          </p:stSnd>
        </p:sndAc>
      </p:transition>
    </mc:Choice>
    <mc:Fallback xmlns="">
      <p:transition spd="slow">
        <p:fade/>
        <p:sndAc>
          <p:stSnd>
            <p:snd r:embed="rId3" name="whoosh.wav"/>
          </p:stSnd>
        </p:sndAc>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685800"/>
            <a:ext cx="10018711" cy="3048000"/>
          </a:xfrm>
        </p:spPr>
        <p:txBody>
          <a:bodyPr anchor="ctr">
            <a:normAutofit/>
          </a:bodyPr>
          <a:lstStyle>
            <a:lvl1pPr algn="ctr">
              <a:defRPr sz="3200" b="0" cap="none"/>
            </a:lvl1pPr>
          </a:lstStyle>
          <a:p>
            <a:r>
              <a:rPr lang="en-US" dirty="0"/>
              <a:t>Click to edit Master title style</a:t>
            </a:r>
          </a:p>
        </p:txBody>
      </p:sp>
      <p:sp>
        <p:nvSpPr>
          <p:cNvPr id="3" name="Text Placeholder 2"/>
          <p:cNvSpPr>
            <a:spLocks noGrp="1"/>
          </p:cNvSpPr>
          <p:nvPr>
            <p:ph type="body" idx="1"/>
          </p:nvPr>
        </p:nvSpPr>
        <p:spPr>
          <a:xfrm>
            <a:off x="1484312" y="4343400"/>
            <a:ext cx="10018713"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8258F398-2E7D-42B9-A168-F555F55547E2}" type="datetime1">
              <a:rPr lang="en-US" smtClean="0"/>
              <a:t>3/20/2024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44595146"/>
      </p:ext>
    </p:extLst>
  </p:cSld>
  <p:clrMapOvr>
    <a:masterClrMapping/>
  </p:clrMapOvr>
  <mc:AlternateContent xmlns:mc="http://schemas.openxmlformats.org/markup-compatibility/2006" xmlns:p14="http://schemas.microsoft.com/office/powerpoint/2010/main">
    <mc:Choice Requires="p14">
      <p:transition spd="slow" p14:dur="800">
        <p14:flythrough dir="out"/>
        <p:sndAc>
          <p:stSnd>
            <p:snd r:embed="rId1" name="whoosh.wav"/>
          </p:stSnd>
        </p:sndAc>
      </p:transition>
    </mc:Choice>
    <mc:Fallback xmlns="">
      <p:transition spd="slow">
        <p:fade/>
        <p:sndAc>
          <p:stSnd>
            <p:snd r:embed="rId3" name="whoosh.wav"/>
          </p:stSnd>
        </p:sndAc>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dirty="0"/>
              <a:t>Click to edit Master title style</a:t>
            </a:r>
          </a:p>
        </p:txBody>
      </p:sp>
      <p:sp>
        <p:nvSpPr>
          <p:cNvPr id="10" name="Text Placeholder 9"/>
          <p:cNvSpPr>
            <a:spLocks noGrp="1"/>
          </p:cNvSpPr>
          <p:nvPr>
            <p:ph type="body" sz="quarter" idx="13"/>
          </p:nvPr>
        </p:nvSpPr>
        <p:spPr>
          <a:xfrm>
            <a:off x="2436811" y="3428999"/>
            <a:ext cx="8532815"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Click to edit Master text styles</a:t>
            </a:r>
          </a:p>
        </p:txBody>
      </p:sp>
      <p:sp>
        <p:nvSpPr>
          <p:cNvPr id="3" name="Text Placeholder 2"/>
          <p:cNvSpPr>
            <a:spLocks noGrp="1"/>
          </p:cNvSpPr>
          <p:nvPr>
            <p:ph type="body" idx="1"/>
          </p:nvPr>
        </p:nvSpPr>
        <p:spPr>
          <a:xfrm>
            <a:off x="1484311" y="4343400"/>
            <a:ext cx="1001871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338F0054-47C5-4A90-9BA3-B65F0927D52E}" type="datetime1">
              <a:rPr lang="en-US" smtClean="0"/>
              <a:t>3/20/2024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819241816"/>
      </p:ext>
    </p:extLst>
  </p:cSld>
  <p:clrMapOvr>
    <a:masterClrMapping/>
  </p:clrMapOvr>
  <mc:AlternateContent xmlns:mc="http://schemas.openxmlformats.org/markup-compatibility/2006" xmlns:p14="http://schemas.microsoft.com/office/powerpoint/2010/main">
    <mc:Choice Requires="p14">
      <p:transition spd="slow" p14:dur="800">
        <p14:flythrough dir="out"/>
        <p:sndAc>
          <p:stSnd>
            <p:snd r:embed="rId1" name="whoosh.wav"/>
          </p:stSnd>
        </p:sndAc>
      </p:transition>
    </mc:Choice>
    <mc:Fallback xmlns="">
      <p:transition spd="slow">
        <p:fade/>
        <p:sndAc>
          <p:stSnd>
            <p:snd r:embed="rId3" name="whoosh.wav"/>
          </p:stSnd>
        </p:sndAc>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484313" y="3308581"/>
            <a:ext cx="10018709" cy="1468800"/>
          </a:xfrm>
        </p:spPr>
        <p:txBody>
          <a:bodyPr anchor="b">
            <a:normAutofit/>
          </a:bodyPr>
          <a:lstStyle>
            <a:lvl1pPr algn="r">
              <a:defRPr sz="3200" b="0" cap="none"/>
            </a:lvl1pPr>
          </a:lstStyle>
          <a:p>
            <a:r>
              <a:rPr lang="en-US" dirty="0"/>
              <a:t>Click to edit Master title style</a:t>
            </a:r>
          </a:p>
        </p:txBody>
      </p:sp>
      <p:sp>
        <p:nvSpPr>
          <p:cNvPr id="3" name="Text Placeholder 2"/>
          <p:cNvSpPr>
            <a:spLocks noGrp="1"/>
          </p:cNvSpPr>
          <p:nvPr>
            <p:ph type="body" idx="1"/>
          </p:nvPr>
        </p:nvSpPr>
        <p:spPr>
          <a:xfrm>
            <a:off x="1484312" y="4777381"/>
            <a:ext cx="1001871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9E806525-21CC-49D4-807D-6820249BDDF5}" type="datetime1">
              <a:rPr lang="en-US" smtClean="0"/>
              <a:t>3/20/2024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870257061"/>
      </p:ext>
    </p:extLst>
  </p:cSld>
  <p:clrMapOvr>
    <a:masterClrMapping/>
  </p:clrMapOvr>
  <mc:AlternateContent xmlns:mc="http://schemas.openxmlformats.org/markup-compatibility/2006" xmlns:p14="http://schemas.microsoft.com/office/powerpoint/2010/main">
    <mc:Choice Requires="p14">
      <p:transition spd="slow" p14:dur="800">
        <p14:flythrough dir="out"/>
        <p:sndAc>
          <p:stSnd>
            <p:snd r:embed="rId1" name="whoosh.wav"/>
          </p:stSnd>
        </p:sndAc>
      </p:transition>
    </mc:Choice>
    <mc:Fallback xmlns="">
      <p:transition spd="slow">
        <p:fade/>
        <p:sndAc>
          <p:stSnd>
            <p:snd r:embed="rId3" name="whoosh.wav"/>
          </p:stSnd>
        </p:sndAc>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dirty="0"/>
              <a:t>Click to edit Master title style</a:t>
            </a:r>
          </a:p>
        </p:txBody>
      </p:sp>
      <p:sp>
        <p:nvSpPr>
          <p:cNvPr id="10" name="Text Placeholder 9"/>
          <p:cNvSpPr>
            <a:spLocks noGrp="1"/>
          </p:cNvSpPr>
          <p:nvPr>
            <p:ph type="body" sz="quarter" idx="13"/>
          </p:nvPr>
        </p:nvSpPr>
        <p:spPr>
          <a:xfrm>
            <a:off x="1484313" y="3886200"/>
            <a:ext cx="1001871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en-US" dirty="0"/>
              <a:t>Click to edit Master text styles</a:t>
            </a:r>
          </a:p>
        </p:txBody>
      </p:sp>
      <p:sp>
        <p:nvSpPr>
          <p:cNvPr id="3" name="Text Placeholder 2"/>
          <p:cNvSpPr>
            <a:spLocks noGrp="1"/>
          </p:cNvSpPr>
          <p:nvPr>
            <p:ph type="body" idx="1"/>
          </p:nvPr>
        </p:nvSpPr>
        <p:spPr>
          <a:xfrm>
            <a:off x="1484312" y="4775200"/>
            <a:ext cx="1001871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13879309-3348-480A-B103-DC10FE4D60B5}" type="datetime1">
              <a:rPr lang="en-US" smtClean="0"/>
              <a:t>3/20/2024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93470373"/>
      </p:ext>
    </p:extLst>
  </p:cSld>
  <p:clrMapOvr>
    <a:masterClrMapping/>
  </p:clrMapOvr>
  <mc:AlternateContent xmlns:mc="http://schemas.openxmlformats.org/markup-compatibility/2006" xmlns:p14="http://schemas.microsoft.com/office/powerpoint/2010/main">
    <mc:Choice Requires="p14">
      <p:transition spd="slow" p14:dur="800">
        <p14:flythrough dir="out"/>
        <p:sndAc>
          <p:stSnd>
            <p:snd r:embed="rId1" name="whoosh.wav"/>
          </p:stSnd>
        </p:sndAc>
      </p:transition>
    </mc:Choice>
    <mc:Fallback xmlns="">
      <p:transition spd="slow">
        <p:fade/>
        <p:sndAc>
          <p:stSnd>
            <p:snd r:embed="rId3" name="whoosh.wav"/>
          </p:stSnd>
        </p:sndAc>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484313" y="685800"/>
            <a:ext cx="10018712" cy="2727325"/>
          </a:xfrm>
        </p:spPr>
        <p:txBody>
          <a:bodyPr vert="horz" lIns="91440" tIns="45720" rIns="91440" bIns="45720" rtlCol="0" anchor="ctr">
            <a:normAutofit/>
          </a:bodyPr>
          <a:lstStyle>
            <a:lvl1pPr>
              <a:defRPr lang="en-US" b="0" dirty="0"/>
            </a:lvl1pPr>
          </a:lstStyle>
          <a:p>
            <a:pPr marL="0" lvl="0"/>
            <a:r>
              <a:rPr lang="en-US" dirty="0"/>
              <a:t>Click to edit Master title style</a:t>
            </a:r>
          </a:p>
        </p:txBody>
      </p:sp>
      <p:sp>
        <p:nvSpPr>
          <p:cNvPr id="10" name="Text Placeholder 9"/>
          <p:cNvSpPr>
            <a:spLocks noGrp="1"/>
          </p:cNvSpPr>
          <p:nvPr>
            <p:ph type="body" sz="quarter" idx="13"/>
          </p:nvPr>
        </p:nvSpPr>
        <p:spPr>
          <a:xfrm>
            <a:off x="1484312" y="3505200"/>
            <a:ext cx="10018713"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dirty="0"/>
              <a:t>Click to edit Master text styles</a:t>
            </a:r>
          </a:p>
        </p:txBody>
      </p:sp>
      <p:sp>
        <p:nvSpPr>
          <p:cNvPr id="3" name="Text Placeholder 2"/>
          <p:cNvSpPr>
            <a:spLocks noGrp="1"/>
          </p:cNvSpPr>
          <p:nvPr>
            <p:ph type="body" idx="1"/>
          </p:nvPr>
        </p:nvSpPr>
        <p:spPr>
          <a:xfrm>
            <a:off x="1484311" y="4343400"/>
            <a:ext cx="10018713"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F15C8A1F-CF76-4205-B68A-A1396CEB5B1B}" type="datetime1">
              <a:rPr lang="en-US" smtClean="0"/>
              <a:t>3/20/2024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688600673"/>
      </p:ext>
    </p:extLst>
  </p:cSld>
  <p:clrMapOvr>
    <a:masterClrMapping/>
  </p:clrMapOvr>
  <mc:AlternateContent xmlns:mc="http://schemas.openxmlformats.org/markup-compatibility/2006" xmlns:p14="http://schemas.microsoft.com/office/powerpoint/2010/main">
    <mc:Choice Requires="p14">
      <p:transition spd="slow" p14:dur="800">
        <p14:flythrough dir="out"/>
        <p:sndAc>
          <p:stSnd>
            <p:snd r:embed="rId1" name="whoosh.wav"/>
          </p:stSnd>
        </p:sndAc>
      </p:transition>
    </mc:Choice>
    <mc:Fallback xmlns="">
      <p:transition spd="slow">
        <p:fade/>
        <p:sndAc>
          <p:stSnd>
            <p:snd r:embed="rId3" name="whoosh.wav"/>
          </p:stSnd>
        </p:sndAc>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dirty="0"/>
              <a:t>Click to edit Master title style</a:t>
            </a:r>
          </a:p>
        </p:txBody>
      </p:sp>
      <p:sp>
        <p:nvSpPr>
          <p:cNvPr id="3" name="Vertical Text Placeholder 2"/>
          <p:cNvSpPr>
            <a:spLocks noGrp="1"/>
          </p:cNvSpPr>
          <p:nvPr>
            <p:ph type="body" orient="vert" idx="1"/>
          </p:nvPr>
        </p:nvSpPr>
        <p:spPr/>
        <p:txBody>
          <a:bodyPr vert="eaVert" ancho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D1ABB9BB-D340-48DE-A262-FE849972AAC2}" type="datetime1">
              <a:rPr lang="en-US" smtClean="0"/>
              <a:t>3/20/2024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635735925"/>
      </p:ext>
    </p:extLst>
  </p:cSld>
  <p:clrMapOvr>
    <a:masterClrMapping/>
  </p:clrMapOvr>
  <mc:AlternateContent xmlns:mc="http://schemas.openxmlformats.org/markup-compatibility/2006" xmlns:p14="http://schemas.microsoft.com/office/powerpoint/2010/main">
    <mc:Choice Requires="p14">
      <p:transition spd="slow" p14:dur="800">
        <p14:flythrough dir="out"/>
        <p:sndAc>
          <p:stSnd>
            <p:snd r:embed="rId1" name="whoosh.wav"/>
          </p:stSnd>
        </p:sndAc>
      </p:transition>
    </mc:Choice>
    <mc:Fallback xmlns="">
      <p:transition spd="slow">
        <p:fade/>
        <p:sndAc>
          <p:stSnd>
            <p:snd r:embed="rId3" name="whoosh.wav"/>
          </p:stSnd>
        </p:sndAc>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32655" y="685800"/>
            <a:ext cx="1770369" cy="5105400"/>
          </a:xfrm>
        </p:spPr>
        <p:txBody>
          <a:bodyPr vert="eaVert"/>
          <a:lstStyle/>
          <a:p>
            <a:r>
              <a:rPr lang="en-US" dirty="0"/>
              <a:t>Click to edit Master title style</a:t>
            </a:r>
          </a:p>
        </p:txBody>
      </p:sp>
      <p:sp>
        <p:nvSpPr>
          <p:cNvPr id="3" name="Vertical Text Placeholder 2"/>
          <p:cNvSpPr>
            <a:spLocks noGrp="1"/>
          </p:cNvSpPr>
          <p:nvPr>
            <p:ph type="body" orient="vert" idx="1"/>
          </p:nvPr>
        </p:nvSpPr>
        <p:spPr>
          <a:xfrm>
            <a:off x="1484312" y="685800"/>
            <a:ext cx="8019742" cy="5105400"/>
          </a:xfrm>
        </p:spPr>
        <p:txBody>
          <a:bodyPr vert="eaVert" ancho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CC3C7377-69B8-4306-9947-256251A62AB3}" type="datetime1">
              <a:rPr lang="en-US" smtClean="0"/>
              <a:t>3/20/2024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085287507"/>
      </p:ext>
    </p:extLst>
  </p:cSld>
  <p:clrMapOvr>
    <a:masterClrMapping/>
  </p:clrMapOvr>
  <mc:AlternateContent xmlns:mc="http://schemas.openxmlformats.org/markup-compatibility/2006" xmlns:p14="http://schemas.microsoft.com/office/powerpoint/2010/main">
    <mc:Choice Requires="p14">
      <p:transition spd="slow" p14:dur="800">
        <p14:flythrough dir="out"/>
        <p:sndAc>
          <p:stSnd>
            <p:snd r:embed="rId1" name="whoosh.wav"/>
          </p:stSnd>
        </p:sndAc>
      </p:transition>
    </mc:Choice>
    <mc:Fallback xmlns="">
      <p:transition spd="slow">
        <p:fade/>
        <p:sndAc>
          <p:stSnd>
            <p:snd r:embed="rId3" name="whoosh.wav"/>
          </p:stSnd>
        </p:sndAc>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audio" Target="../media/audio1.wav"/><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audio" Target="../media/audio1.wav"/><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20">
            <a:alphaModFix amt="0"/>
            <a:duotone>
              <a:schemeClr val="bg2">
                <a:shade val="76000"/>
                <a:satMod val="180000"/>
              </a:schemeClr>
              <a:schemeClr val="bg2">
                <a:tint val="80000"/>
                <a:satMod val="120000"/>
                <a:lumMod val="180000"/>
              </a:schemeClr>
            </a:duotone>
            <a:lum/>
          </a:blip>
          <a:srcRect/>
          <a:stretch>
            <a:fillRect/>
          </a:stretch>
        </a:blipFill>
        <a:effectLst/>
      </p:bgPr>
    </p:bg>
    <p:spTree>
      <p:nvGrpSpPr>
        <p:cNvPr id="1" name=""/>
        <p:cNvGrpSpPr/>
        <p:nvPr/>
      </p:nvGrpSpPr>
      <p:grpSpPr>
        <a:xfrm>
          <a:off x="0" y="0"/>
          <a:ext cx="0" cy="0"/>
          <a:chOff x="0" y="0"/>
          <a:chExt cx="0" cy="0"/>
        </a:xfrm>
      </p:grpSpPr>
      <p:grpSp>
        <p:nvGrpSpPr>
          <p:cNvPr id="7" name="Group 6"/>
          <p:cNvGrpSpPr/>
          <p:nvPr/>
        </p:nvGrpSpPr>
        <p:grpSpPr>
          <a:xfrm>
            <a:off x="150812" y="0"/>
            <a:ext cx="2436813" cy="68580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1484311" y="685800"/>
            <a:ext cx="10018713" cy="1752599"/>
          </a:xfrm>
          <a:prstGeom prst="rect">
            <a:avLst/>
          </a:prstGeom>
          <a:effectLst/>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484310" y="2666999"/>
            <a:ext cx="10018713" cy="3124201"/>
          </a:xfrm>
          <a:prstGeom prst="rect">
            <a:avLst/>
          </a:prstGeom>
        </p:spPr>
        <p:txBody>
          <a:bodyPr vert="horz" lIns="91440" tIns="45720" rIns="91440" bIns="45720" rtlCol="0" anchor="ctr">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9732656" y="5883275"/>
            <a:ext cx="1143000"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F3614CC6-0630-4DB4-B53D-2597CCE54ED9}" type="datetime1">
              <a:rPr lang="en-US" smtClean="0"/>
              <a:t>3/20/2024</a:t>
            </a:fld>
            <a:endParaRPr lang="en-US" dirty="0"/>
          </a:p>
        </p:txBody>
      </p:sp>
      <p:sp>
        <p:nvSpPr>
          <p:cNvPr id="5" name="Footer Placeholder 4"/>
          <p:cNvSpPr>
            <a:spLocks noGrp="1"/>
          </p:cNvSpPr>
          <p:nvPr>
            <p:ph type="ftr" sz="quarter" idx="3"/>
          </p:nvPr>
        </p:nvSpPr>
        <p:spPr>
          <a:xfrm>
            <a:off x="2572279" y="5883275"/>
            <a:ext cx="708417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951856" y="5883275"/>
            <a:ext cx="551167"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2622819854"/>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 id="2147483756" r:id="rId12"/>
    <p:sldLayoutId id="2147483757" r:id="rId13"/>
    <p:sldLayoutId id="2147483758" r:id="rId14"/>
    <p:sldLayoutId id="2147483759" r:id="rId15"/>
    <p:sldLayoutId id="2147483760" r:id="rId16"/>
    <p:sldLayoutId id="2147483761" r:id="rId17"/>
  </p:sldLayoutIdLst>
  <mc:AlternateContent xmlns:mc="http://schemas.openxmlformats.org/markup-compatibility/2006" xmlns:p14="http://schemas.microsoft.com/office/powerpoint/2010/main">
    <mc:Choice Requires="p14">
      <p:transition spd="slow" p14:dur="800">
        <p14:flythrough dir="out"/>
        <p:sndAc>
          <p:stSnd>
            <p:snd r:embed="rId19" name="whoosh.wav"/>
          </p:stSnd>
        </p:sndAc>
      </p:transition>
    </mc:Choice>
    <mc:Fallback xmlns="">
      <p:transition spd="slow">
        <p:fade/>
        <p:sndAc>
          <p:stSnd>
            <p:snd r:embed="rId21" name="whoosh.wav"/>
          </p:stSnd>
        </p:sndAc>
      </p:transition>
    </mc:Fallback>
  </mc:AlternateContent>
  <p:hf hdr="0" ftr="0" dt="0"/>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audio" Target="../media/audio1.wav"/><Relationship Id="rId1" Type="http://schemas.openxmlformats.org/officeDocument/2006/relationships/slideLayout" Target="../slideLayouts/slideLayout2.xml"/><Relationship Id="rId5" Type="http://schemas.openxmlformats.org/officeDocument/2006/relationships/audio" Target="../media/audio1.wav"/><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audio" Target="../media/audio1.wav"/><Relationship Id="rId1" Type="http://schemas.openxmlformats.org/officeDocument/2006/relationships/slideLayout" Target="../slideLayouts/slideLayout2.xml"/><Relationship Id="rId4" Type="http://schemas.openxmlformats.org/officeDocument/2006/relationships/audio" Target="../media/audio1.wav"/></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audio" Target="../media/audio1.wav"/><Relationship Id="rId1" Type="http://schemas.openxmlformats.org/officeDocument/2006/relationships/slideLayout" Target="../slideLayouts/slideLayout2.xml"/><Relationship Id="rId5" Type="http://schemas.openxmlformats.org/officeDocument/2006/relationships/image" Target="../media/image6.png"/><Relationship Id="rId10" Type="http://schemas.openxmlformats.org/officeDocument/2006/relationships/audio" Target="../media/audio1.wav"/><Relationship Id="rId4" Type="http://schemas.openxmlformats.org/officeDocument/2006/relationships/image" Target="../media/image1.jpeg"/></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audio" Target="../media/audio1.wav"/><Relationship Id="rId1" Type="http://schemas.openxmlformats.org/officeDocument/2006/relationships/slideLayout" Target="../slideLayouts/slideLayout2.xml"/><Relationship Id="rId6" Type="http://schemas.openxmlformats.org/officeDocument/2006/relationships/audio" Target="../media/audio1.wav"/><Relationship Id="rId5" Type="http://schemas.openxmlformats.org/officeDocument/2006/relationships/image" Target="../media/image7.jpeg"/><Relationship Id="rId4" Type="http://schemas.openxmlformats.org/officeDocument/2006/relationships/image" Target="../media/image1.jpeg"/></Relationships>
</file>

<file path=ppt/slides/_rels/slide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audio" Target="../media/audio1.wav"/><Relationship Id="rId1" Type="http://schemas.openxmlformats.org/officeDocument/2006/relationships/slideLayout" Target="../slideLayouts/slideLayout2.xml"/><Relationship Id="rId4" Type="http://schemas.openxmlformats.org/officeDocument/2006/relationships/audio" Target="../media/audio1.wav"/></Relationships>
</file>

<file path=ppt/slides/_rels/slide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audio" Target="../media/audio1.wav"/><Relationship Id="rId3" Type="http://schemas.openxmlformats.org/officeDocument/2006/relationships/image" Target="../media/image9.jp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audio" Target="../media/audio1.wav"/><Relationship Id="rId1" Type="http://schemas.openxmlformats.org/officeDocument/2006/relationships/slideLayout" Target="../slideLayouts/slideLayout2.xml"/><Relationship Id="rId4" Type="http://schemas.openxmlformats.org/officeDocument/2006/relationships/audio" Target="../media/audio1.wav"/></Relationships>
</file>

<file path=ppt/slides/_rels/slide11.xml.rels><?xml version="1.0" encoding="UTF-8" standalone="yes"?>
<Relationships xmlns="http://schemas.openxmlformats.org/package/2006/relationships"><Relationship Id="rId3" Type="http://schemas.openxmlformats.org/officeDocument/2006/relationships/image" Target="../media/image11.emf"/><Relationship Id="rId7" Type="http://schemas.openxmlformats.org/officeDocument/2006/relationships/audio" Target="../media/audio1.wav"/><Relationship Id="rId2" Type="http://schemas.openxmlformats.org/officeDocument/2006/relationships/audio" Target="../media/audio1.wav"/><Relationship Id="rId1" Type="http://schemas.openxmlformats.org/officeDocument/2006/relationships/slideLayout" Target="../slideLayouts/slideLayout2.xml"/><Relationship Id="rId6" Type="http://schemas.openxmlformats.org/officeDocument/2006/relationships/image" Target="../media/image14.emf"/><Relationship Id="rId5" Type="http://schemas.openxmlformats.org/officeDocument/2006/relationships/image" Target="../media/image13.png"/><Relationship Id="rId4" Type="http://schemas.openxmlformats.org/officeDocument/2006/relationships/image" Target="../media/image12.emf"/></Relationships>
</file>

<file path=ppt/slides/_rels/slide12.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audio" Target="../media/audio1.wav"/><Relationship Id="rId1" Type="http://schemas.openxmlformats.org/officeDocument/2006/relationships/slideLayout" Target="../slideLayouts/slideLayout2.xml"/><Relationship Id="rId5" Type="http://schemas.openxmlformats.org/officeDocument/2006/relationships/audio" Target="../media/audio1.wav"/><Relationship Id="rId4" Type="http://schemas.openxmlformats.org/officeDocument/2006/relationships/image" Target="../media/image3.jpg"/></Relationships>
</file>

<file path=ppt/slides/_rels/slide13.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audio" Target="../media/audio1.wav"/><Relationship Id="rId1" Type="http://schemas.openxmlformats.org/officeDocument/2006/relationships/slideLayout" Target="../slideLayouts/slideLayout2.xml"/><Relationship Id="rId4" Type="http://schemas.openxmlformats.org/officeDocument/2006/relationships/audio" Target="../media/audio1.wav"/></Relationships>
</file>

<file path=ppt/slides/_rels/slide14.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audio" Target="../media/audio1.wav"/><Relationship Id="rId1" Type="http://schemas.openxmlformats.org/officeDocument/2006/relationships/slideLayout" Target="../slideLayouts/slideLayout2.xml"/><Relationship Id="rId4" Type="http://schemas.openxmlformats.org/officeDocument/2006/relationships/audio" Target="../media/audio1.wav"/></Relationships>
</file>

<file path=ppt/slides/_rels/slide15.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audio" Target="../media/audio1.wav"/><Relationship Id="rId1" Type="http://schemas.openxmlformats.org/officeDocument/2006/relationships/slideLayout" Target="../slideLayouts/slideLayout2.xml"/><Relationship Id="rId5" Type="http://schemas.openxmlformats.org/officeDocument/2006/relationships/audio" Target="../media/audio1.wav"/><Relationship Id="rId4" Type="http://schemas.openxmlformats.org/officeDocument/2006/relationships/image" Target="../media/image3.jpg"/></Relationships>
</file>

<file path=ppt/slides/_rels/slide16.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audio" Target="../media/audio1.wav"/><Relationship Id="rId1" Type="http://schemas.openxmlformats.org/officeDocument/2006/relationships/slideLayout" Target="../slideLayouts/slideLayout2.xml"/><Relationship Id="rId4" Type="http://schemas.openxmlformats.org/officeDocument/2006/relationships/audio" Target="../media/audio1.wav"/></Relationships>
</file>

<file path=ppt/slides/_rels/slide17.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audio" Target="../media/audio1.wav"/><Relationship Id="rId1" Type="http://schemas.openxmlformats.org/officeDocument/2006/relationships/slideLayout" Target="../slideLayouts/slideLayout2.xml"/><Relationship Id="rId4" Type="http://schemas.openxmlformats.org/officeDocument/2006/relationships/audio" Target="../media/audio1.wav"/></Relationships>
</file>

<file path=ppt/slides/_rels/slide1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audio" Target="../media/audio1.wav"/><Relationship Id="rId1" Type="http://schemas.openxmlformats.org/officeDocument/2006/relationships/slideLayout" Target="../slideLayouts/slideLayout2.xml"/><Relationship Id="rId5" Type="http://schemas.openxmlformats.org/officeDocument/2006/relationships/audio" Target="../media/audio1.wav"/><Relationship Id="rId4" Type="http://schemas.openxmlformats.org/officeDocument/2006/relationships/image" Target="../media/image1.jpeg"/></Relationships>
</file>

<file path=ppt/slides/_rels/slide19.xml.rels><?xml version="1.0" encoding="UTF-8" standalone="yes"?>
<Relationships xmlns="http://schemas.openxmlformats.org/package/2006/relationships"><Relationship Id="rId8" Type="http://schemas.openxmlformats.org/officeDocument/2006/relationships/audio" Target="../media/audio1.wav"/><Relationship Id="rId3" Type="http://schemas.openxmlformats.org/officeDocument/2006/relationships/audio" Target="../media/audio1.wav"/><Relationship Id="rId7" Type="http://schemas.openxmlformats.org/officeDocument/2006/relationships/image" Target="../media/image22.emf"/><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21.jpg"/><Relationship Id="rId5" Type="http://schemas.openxmlformats.org/officeDocument/2006/relationships/image" Target="../media/image1.jpeg"/><Relationship Id="rId4" Type="http://schemas.openxmlformats.org/officeDocument/2006/relationships/image" Target="../media/image5.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990F72-8604-4775-BF2C-46CA319B57FA}"/>
              </a:ext>
            </a:extLst>
          </p:cNvPr>
          <p:cNvSpPr>
            <a:spLocks noGrp="1"/>
          </p:cNvSpPr>
          <p:nvPr>
            <p:ph type="title"/>
          </p:nvPr>
        </p:nvSpPr>
        <p:spPr>
          <a:xfrm>
            <a:off x="1290767" y="222518"/>
            <a:ext cx="4978303" cy="2616199"/>
          </a:xfrm>
          <a:prstGeom prst="rect">
            <a:avLst/>
          </a:prstGeom>
        </p:spPr>
        <p:txBody>
          <a:bodyPr vert="horz" lIns="91440" tIns="45720" rIns="91440" bIns="45720" rtlCol="0" anchor="b">
            <a:normAutofit/>
          </a:bodyPr>
          <a:lstStyle/>
          <a:p>
            <a:pPr algn="r"/>
            <a:r>
              <a:rPr lang="en-US" sz="6000" spc="300" dirty="0">
                <a:solidFill>
                  <a:schemeClr val="tx1"/>
                </a:solidFill>
              </a:rPr>
              <a:t>  </a:t>
            </a:r>
            <a:br>
              <a:rPr lang="en-US" sz="6000" dirty="0">
                <a:solidFill>
                  <a:schemeClr val="tx1"/>
                </a:solidFill>
              </a:rPr>
            </a:br>
            <a:endParaRPr lang="en-US" sz="6000" dirty="0">
              <a:solidFill>
                <a:schemeClr val="tx1"/>
              </a:solidFill>
            </a:endParaRPr>
          </a:p>
        </p:txBody>
      </p:sp>
      <p:sp>
        <p:nvSpPr>
          <p:cNvPr id="3" name="TextBox 2">
            <a:extLst>
              <a:ext uri="{FF2B5EF4-FFF2-40B4-BE49-F238E27FC236}">
                <a16:creationId xmlns:a16="http://schemas.microsoft.com/office/drawing/2014/main" id="{967BD750-5E5E-45C9-A8ED-75EEA5933EA9}"/>
              </a:ext>
            </a:extLst>
          </p:cNvPr>
          <p:cNvSpPr txBox="1"/>
          <p:nvPr/>
        </p:nvSpPr>
        <p:spPr>
          <a:xfrm>
            <a:off x="2399762" y="3869749"/>
            <a:ext cx="7546019" cy="1646605"/>
          </a:xfrm>
          <a:prstGeom prst="rect">
            <a:avLst/>
          </a:prstGeom>
          <a:noFill/>
        </p:spPr>
        <p:txBody>
          <a:bodyPr wrap="square" rtlCol="0">
            <a:spAutoFit/>
          </a:bodyPr>
          <a:lstStyle/>
          <a:p>
            <a:pPr algn="ctr">
              <a:spcAft>
                <a:spcPts val="600"/>
              </a:spcAft>
            </a:pPr>
            <a:r>
              <a:rPr lang="en-CA" sz="4800" dirty="0">
                <a:solidFill>
                  <a:schemeClr val="bg1"/>
                </a:solidFill>
                <a:latin typeface="Corbel" panose="020B0503020204020204" pitchFamily="34" charset="0"/>
                <a:cs typeface="Arial" panose="020B0604020202020204" pitchFamily="34" charset="0"/>
              </a:rPr>
              <a:t>Change Is Ubiquitous</a:t>
            </a:r>
          </a:p>
          <a:p>
            <a:pPr algn="ctr">
              <a:spcAft>
                <a:spcPts val="600"/>
              </a:spcAft>
            </a:pPr>
            <a:r>
              <a:rPr lang="en-CA" sz="4800" dirty="0">
                <a:solidFill>
                  <a:schemeClr val="bg1"/>
                </a:solidFill>
                <a:latin typeface="Corbel" panose="020B0503020204020204" pitchFamily="34" charset="0"/>
                <a:cs typeface="Arial" panose="020B0604020202020204" pitchFamily="34" charset="0"/>
              </a:rPr>
              <a:t>Invest in Change</a:t>
            </a:r>
          </a:p>
        </p:txBody>
      </p:sp>
      <p:sp>
        <p:nvSpPr>
          <p:cNvPr id="12" name="TextBox 11">
            <a:extLst>
              <a:ext uri="{FF2B5EF4-FFF2-40B4-BE49-F238E27FC236}">
                <a16:creationId xmlns:a16="http://schemas.microsoft.com/office/drawing/2014/main" id="{E73FA9BA-E09D-4238-9572-D4D15352DF4F}"/>
              </a:ext>
            </a:extLst>
          </p:cNvPr>
          <p:cNvSpPr txBox="1"/>
          <p:nvPr/>
        </p:nvSpPr>
        <p:spPr>
          <a:xfrm>
            <a:off x="1614089" y="517633"/>
            <a:ext cx="9117367" cy="1323439"/>
          </a:xfrm>
          <a:prstGeom prst="rect">
            <a:avLst/>
          </a:prstGeom>
          <a:noFill/>
        </p:spPr>
        <p:txBody>
          <a:bodyPr wrap="square" rtlCol="0">
            <a:spAutoFit/>
          </a:bodyPr>
          <a:lstStyle/>
          <a:p>
            <a:pPr algn="ctr"/>
            <a:r>
              <a:rPr lang="en-CA" sz="4000" dirty="0">
                <a:solidFill>
                  <a:schemeClr val="bg1">
                    <a:lumMod val="95000"/>
                  </a:schemeClr>
                </a:solidFill>
                <a:latin typeface="AR JULIAN" panose="02000000000000000000" pitchFamily="2" charset="0"/>
              </a:rPr>
              <a:t>PROMETHIEUS TECHNOLOGIES ACQUISITION FUND</a:t>
            </a:r>
          </a:p>
        </p:txBody>
      </p:sp>
      <p:pic>
        <p:nvPicPr>
          <p:cNvPr id="6" name="Picture 5" descr="A view of the earth from space">
            <a:extLst>
              <a:ext uri="{FF2B5EF4-FFF2-40B4-BE49-F238E27FC236}">
                <a16:creationId xmlns:a16="http://schemas.microsoft.com/office/drawing/2014/main" id="{E5E47B5C-D3E7-3640-36B5-C2207275D0A6}"/>
              </a:ext>
            </a:extLst>
          </p:cNvPr>
          <p:cNvPicPr>
            <a:picLocks noChangeAspect="1"/>
          </p:cNvPicPr>
          <p:nvPr/>
        </p:nvPicPr>
        <p:blipFill>
          <a:blip r:embed="rId3">
            <a:duotone>
              <a:prstClr val="black"/>
              <a:schemeClr val="accent1">
                <a:tint val="45000"/>
                <a:satMod val="400000"/>
              </a:schemeClr>
            </a:duotone>
          </a:blip>
          <a:stretch>
            <a:fillRect/>
          </a:stretch>
        </p:blipFill>
        <p:spPr>
          <a:xfrm>
            <a:off x="11668" y="-49872"/>
            <a:ext cx="12192000" cy="6858000"/>
          </a:xfrm>
          <a:prstGeom prst="rect">
            <a:avLst/>
          </a:prstGeom>
        </p:spPr>
      </p:pic>
      <p:sp>
        <p:nvSpPr>
          <p:cNvPr id="8" name="TextBox 7">
            <a:extLst>
              <a:ext uri="{FF2B5EF4-FFF2-40B4-BE49-F238E27FC236}">
                <a16:creationId xmlns:a16="http://schemas.microsoft.com/office/drawing/2014/main" id="{6BA05044-9332-8D15-5D4C-7A69C54461FA}"/>
              </a:ext>
            </a:extLst>
          </p:cNvPr>
          <p:cNvSpPr txBox="1"/>
          <p:nvPr/>
        </p:nvSpPr>
        <p:spPr>
          <a:xfrm>
            <a:off x="-570994" y="880359"/>
            <a:ext cx="9272865" cy="523220"/>
          </a:xfrm>
          <a:prstGeom prst="rect">
            <a:avLst/>
          </a:prstGeom>
          <a:noFill/>
        </p:spPr>
        <p:txBody>
          <a:bodyPr wrap="square">
            <a:spAutoFit/>
          </a:bodyPr>
          <a:lstStyle/>
          <a:p>
            <a:pPr algn="ctr"/>
            <a:r>
              <a:rPr lang="en-CA" sz="2800" dirty="0">
                <a:solidFill>
                  <a:schemeClr val="bg1">
                    <a:lumMod val="95000"/>
                  </a:schemeClr>
                </a:solidFill>
                <a:latin typeface="AR JULIAN" panose="02000000000000000000" pitchFamily="2" charset="0"/>
              </a:rPr>
              <a:t>Triple One Metals CSE: TONE</a:t>
            </a:r>
          </a:p>
        </p:txBody>
      </p:sp>
      <p:sp>
        <p:nvSpPr>
          <p:cNvPr id="10" name="TextBox 9">
            <a:extLst>
              <a:ext uri="{FF2B5EF4-FFF2-40B4-BE49-F238E27FC236}">
                <a16:creationId xmlns:a16="http://schemas.microsoft.com/office/drawing/2014/main" id="{8C002273-D4BE-3AD4-50D5-B9274FD49B6F}"/>
              </a:ext>
            </a:extLst>
          </p:cNvPr>
          <p:cNvSpPr txBox="1"/>
          <p:nvPr/>
        </p:nvSpPr>
        <p:spPr>
          <a:xfrm>
            <a:off x="7652550" y="3690355"/>
            <a:ext cx="4234649" cy="830997"/>
          </a:xfrm>
          <a:prstGeom prst="rect">
            <a:avLst/>
          </a:prstGeom>
          <a:noFill/>
        </p:spPr>
        <p:txBody>
          <a:bodyPr wrap="square">
            <a:spAutoFit/>
          </a:bodyPr>
          <a:lstStyle/>
          <a:p>
            <a:pPr algn="ctr">
              <a:spcAft>
                <a:spcPts val="600"/>
              </a:spcAft>
            </a:pPr>
            <a:r>
              <a:rPr lang="en-CA" sz="2400" dirty="0">
                <a:solidFill>
                  <a:schemeClr val="bg1"/>
                </a:solidFill>
                <a:latin typeface="Corbel" panose="020B0503020204020204" pitchFamily="34" charset="0"/>
                <a:cs typeface="Arial" panose="020B0604020202020204" pitchFamily="34" charset="0"/>
              </a:rPr>
              <a:t>Canadian Nickel, Lithium and Gold Projects</a:t>
            </a:r>
          </a:p>
        </p:txBody>
      </p:sp>
      <p:pic>
        <p:nvPicPr>
          <p:cNvPr id="5" name="Picture 4" descr="A logo for a company&#10;&#10;Description automatically generated">
            <a:extLst>
              <a:ext uri="{FF2B5EF4-FFF2-40B4-BE49-F238E27FC236}">
                <a16:creationId xmlns:a16="http://schemas.microsoft.com/office/drawing/2014/main" id="{1A5D09B6-A797-2D4C-9555-20940EDB5C4E}"/>
              </a:ext>
            </a:extLst>
          </p:cNvPr>
          <p:cNvPicPr>
            <a:picLocks noChangeAspect="1"/>
          </p:cNvPicPr>
          <p:nvPr/>
        </p:nvPicPr>
        <p:blipFill>
          <a:blip r:embed="rId4"/>
          <a:stretch>
            <a:fillRect/>
          </a:stretch>
        </p:blipFill>
        <p:spPr>
          <a:xfrm>
            <a:off x="9716663" y="368673"/>
            <a:ext cx="2029585" cy="1569546"/>
          </a:xfrm>
          <a:prstGeom prst="rect">
            <a:avLst/>
          </a:prstGeom>
          <a:effectLst>
            <a:softEdge rad="279400"/>
          </a:effectLst>
        </p:spPr>
      </p:pic>
      <p:sp>
        <p:nvSpPr>
          <p:cNvPr id="9" name="Slide Number Placeholder 8">
            <a:extLst>
              <a:ext uri="{FF2B5EF4-FFF2-40B4-BE49-F238E27FC236}">
                <a16:creationId xmlns:a16="http://schemas.microsoft.com/office/drawing/2014/main" id="{62373519-EAEE-16EE-02DB-E097AC73DBD0}"/>
              </a:ext>
            </a:extLst>
          </p:cNvPr>
          <p:cNvSpPr>
            <a:spLocks noGrp="1"/>
          </p:cNvSpPr>
          <p:nvPr>
            <p:ph type="sldNum" sz="quarter" idx="12"/>
          </p:nvPr>
        </p:nvSpPr>
        <p:spPr/>
        <p:txBody>
          <a:bodyPr/>
          <a:lstStyle/>
          <a:p>
            <a:fld id="{D57F1E4F-1CFF-5643-939E-217C01CDF565}" type="slidenum">
              <a:rPr lang="en-US" smtClean="0"/>
              <a:pPr/>
              <a:t>1</a:t>
            </a:fld>
            <a:endParaRPr lang="en-US" dirty="0"/>
          </a:p>
        </p:txBody>
      </p:sp>
    </p:spTree>
    <p:extLst>
      <p:ext uri="{BB962C8B-B14F-4D97-AF65-F5344CB8AC3E}">
        <p14:creationId xmlns:p14="http://schemas.microsoft.com/office/powerpoint/2010/main" val="2860503633"/>
      </p:ext>
    </p:extLst>
  </p:cSld>
  <p:clrMapOvr>
    <a:masterClrMapping/>
  </p:clrMapOvr>
  <mc:AlternateContent xmlns:mc="http://schemas.openxmlformats.org/markup-compatibility/2006" xmlns:p14="http://schemas.microsoft.com/office/powerpoint/2010/main">
    <mc:Choice Requires="p14">
      <p:transition spd="slow" p14:dur="800">
        <p14:flythrough dir="out"/>
        <p:sndAc>
          <p:stSnd>
            <p:snd r:embed="rId2" name="whoosh.wav"/>
          </p:stSnd>
        </p:sndAc>
      </p:transition>
    </mc:Choice>
    <mc:Fallback xmlns="">
      <p:transition spd="slow">
        <p:fade/>
        <p:sndAc>
          <p:stSnd>
            <p:snd r:embed="rId5" name="whoosh.wav"/>
          </p:stSnd>
        </p:sndAc>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lose-up of sparkly gold paint">
            <a:extLst>
              <a:ext uri="{FF2B5EF4-FFF2-40B4-BE49-F238E27FC236}">
                <a16:creationId xmlns:a16="http://schemas.microsoft.com/office/drawing/2014/main" id="{E0607194-3563-883A-6E6A-AA92548FD599}"/>
              </a:ext>
            </a:extLst>
          </p:cNvPr>
          <p:cNvPicPr>
            <a:picLocks noChangeAspect="1"/>
          </p:cNvPicPr>
          <p:nvPr/>
        </p:nvPicPr>
        <p:blipFill>
          <a:blip r:embed="rId3">
            <a:alphaModFix amt="13000"/>
          </a:blip>
          <a:stretch>
            <a:fillRect/>
          </a:stretch>
        </p:blipFill>
        <p:spPr>
          <a:xfrm>
            <a:off x="0" y="-25400"/>
            <a:ext cx="12192000" cy="6883400"/>
          </a:xfrm>
          <a:prstGeom prst="rect">
            <a:avLst/>
          </a:prstGeom>
          <a:effectLst>
            <a:glow rad="50800">
              <a:schemeClr val="accent1">
                <a:alpha val="0"/>
              </a:schemeClr>
            </a:glow>
            <a:softEdge rad="114300"/>
          </a:effectLst>
        </p:spPr>
      </p:pic>
      <p:sp>
        <p:nvSpPr>
          <p:cNvPr id="13" name="Title 1">
            <a:extLst>
              <a:ext uri="{FF2B5EF4-FFF2-40B4-BE49-F238E27FC236}">
                <a16:creationId xmlns:a16="http://schemas.microsoft.com/office/drawing/2014/main" id="{B71E043E-DA5A-4145-A4FB-599C5A60CE25}"/>
              </a:ext>
            </a:extLst>
          </p:cNvPr>
          <p:cNvSpPr>
            <a:spLocks noGrp="1"/>
          </p:cNvSpPr>
          <p:nvPr>
            <p:ph type="title"/>
          </p:nvPr>
        </p:nvSpPr>
        <p:spPr>
          <a:xfrm>
            <a:off x="1767530" y="348549"/>
            <a:ext cx="10018713" cy="1099335"/>
          </a:xfrm>
        </p:spPr>
        <p:txBody>
          <a:bodyPr>
            <a:normAutofit/>
          </a:bodyPr>
          <a:lstStyle/>
          <a:p>
            <a:r>
              <a:rPr lang="en-US" sz="3200" b="1" dirty="0">
                <a:solidFill>
                  <a:schemeClr val="accent1">
                    <a:lumMod val="50000"/>
                  </a:schemeClr>
                </a:solidFill>
                <a:latin typeface="+mn-lt"/>
              </a:rPr>
              <a:t>Forward Looking Statements</a:t>
            </a:r>
          </a:p>
        </p:txBody>
      </p:sp>
      <p:sp>
        <p:nvSpPr>
          <p:cNvPr id="5" name="Content Placeholder 4">
            <a:extLst>
              <a:ext uri="{FF2B5EF4-FFF2-40B4-BE49-F238E27FC236}">
                <a16:creationId xmlns:a16="http://schemas.microsoft.com/office/drawing/2014/main" id="{E4D78BA7-BFFF-43B4-A5F1-8DCAA8304983}"/>
              </a:ext>
            </a:extLst>
          </p:cNvPr>
          <p:cNvSpPr>
            <a:spLocks noGrp="1"/>
          </p:cNvSpPr>
          <p:nvPr>
            <p:ph idx="1"/>
          </p:nvPr>
        </p:nvSpPr>
        <p:spPr>
          <a:xfrm>
            <a:off x="2899554" y="1175638"/>
            <a:ext cx="9174901" cy="5489603"/>
          </a:xfrm>
        </p:spPr>
        <p:txBody>
          <a:bodyPr>
            <a:normAutofit/>
          </a:bodyPr>
          <a:lstStyle/>
          <a:p>
            <a:pPr marL="0" lvl="0" indent="0" algn="just" defTabSz="449263" fontAlgn="base">
              <a:spcBef>
                <a:spcPct val="0"/>
              </a:spcBef>
              <a:spcAft>
                <a:spcPct val="0"/>
              </a:spcAft>
              <a:buClrTx/>
              <a:buSzTx/>
              <a:buNone/>
            </a:pPr>
            <a:r>
              <a:rPr lang="en-CA" sz="1200" dirty="0">
                <a:solidFill>
                  <a:schemeClr val="accent1">
                    <a:lumMod val="50000"/>
                  </a:schemeClr>
                </a:solidFill>
              </a:rPr>
              <a:t>The following document contains certain forward-looking statements and forward-looking information, which is based on hypothetical data, which includes current expectations, estimates, projections, assumptions and beliefs. By their nature, forward-looking statements and hypothetical data is subject to a number risks and uncertainties, because they relate to future events and circumstances and there are many factors that could cause actual results and developments to differ materially from those expressed or implied by these forward-looking statements. Additional disclosure information regarding the forward-looking statements mythology, assumptions and risks is available for review. These forward-looking statements may be identified by words such as “believes”, “expects”, “anticipates”, “projects”, “projected”, “pro forma”, “intends”, “forecasted”, “forecast”, “assumed”, “should”, “continue”, “seeks”, “may”, “will", "estimates”, “estimated”, “future”, “could”, “probably” or similar words or expressions or by discussion of strategy, goals, plans, intentions or projections of revenues, earnings, segment performance, cash flows, contract awards, market size, industry trends, expenses and future financing. </a:t>
            </a:r>
          </a:p>
          <a:p>
            <a:pPr marL="0" lvl="0" indent="0" algn="just" defTabSz="449263" fontAlgn="base">
              <a:spcBef>
                <a:spcPct val="0"/>
              </a:spcBef>
              <a:spcAft>
                <a:spcPct val="0"/>
              </a:spcAft>
              <a:buClrTx/>
              <a:buSzTx/>
              <a:buNone/>
            </a:pPr>
            <a:endParaRPr lang="en-CA" sz="1200" dirty="0">
              <a:solidFill>
                <a:schemeClr val="accent1">
                  <a:lumMod val="50000"/>
                </a:schemeClr>
              </a:solidFill>
            </a:endParaRPr>
          </a:p>
          <a:p>
            <a:pPr marL="0" lvl="0" indent="0" algn="just" defTabSz="449263" fontAlgn="base">
              <a:spcBef>
                <a:spcPct val="0"/>
              </a:spcBef>
              <a:spcAft>
                <a:spcPct val="0"/>
              </a:spcAft>
              <a:buClrTx/>
              <a:buSzTx/>
              <a:buNone/>
            </a:pPr>
            <a:r>
              <a:rPr lang="en-CA" sz="1200" dirty="0">
                <a:solidFill>
                  <a:schemeClr val="accent1">
                    <a:lumMod val="50000"/>
                  </a:schemeClr>
                </a:solidFill>
              </a:rPr>
              <a:t>It is believed that the expectations reflected in the forward-looking statements and forward-looking information are reasonable, but no assurance can be given that these expectations will prove to be correct, and such forward-looking statements and information should not be unduly relied upon, because the actual future results may differ materially from the plans, goals, and expectations set forth in such forward-looking statements. </a:t>
            </a:r>
          </a:p>
          <a:p>
            <a:pPr marL="0" lvl="0" indent="0" algn="just" defTabSz="449263" fontAlgn="base">
              <a:spcBef>
                <a:spcPct val="0"/>
              </a:spcBef>
              <a:spcAft>
                <a:spcPct val="0"/>
              </a:spcAft>
              <a:buClrTx/>
              <a:buSzTx/>
              <a:buNone/>
            </a:pPr>
            <a:endParaRPr lang="en-CA" sz="1200" dirty="0">
              <a:solidFill>
                <a:schemeClr val="accent1">
                  <a:lumMod val="50000"/>
                </a:schemeClr>
              </a:solidFill>
            </a:endParaRPr>
          </a:p>
          <a:p>
            <a:pPr marL="0" lvl="0" indent="0" algn="just" defTabSz="449263" fontAlgn="base">
              <a:spcBef>
                <a:spcPct val="0"/>
              </a:spcBef>
              <a:spcAft>
                <a:spcPct val="0"/>
              </a:spcAft>
              <a:buClrTx/>
              <a:buSzTx/>
              <a:buNone/>
            </a:pPr>
            <a:r>
              <a:rPr lang="en-CA" sz="1200" dirty="0">
                <a:solidFill>
                  <a:schemeClr val="accent1">
                    <a:lumMod val="50000"/>
                  </a:schemeClr>
                </a:solidFill>
              </a:rPr>
              <a:t>The forward-looking information and statements are only as of the date they are made. All subsequent written and oral forward-looking statements made are qualified by the cautionary statements in this section. There is no undertaking or assumption of any obligation to update or revise any of the included forward-looking statements or information, whether as a result of new information, changes in expectations or circumstances, future events or otherwise</a:t>
            </a:r>
            <a:r>
              <a:rPr lang="en-CA" dirty="0">
                <a:solidFill>
                  <a:schemeClr val="accent1">
                    <a:lumMod val="50000"/>
                  </a:schemeClr>
                </a:solidFill>
              </a:rPr>
              <a:t>.</a:t>
            </a:r>
          </a:p>
        </p:txBody>
      </p:sp>
      <p:sp>
        <p:nvSpPr>
          <p:cNvPr id="6" name="Slide Number Placeholder 5">
            <a:extLst>
              <a:ext uri="{FF2B5EF4-FFF2-40B4-BE49-F238E27FC236}">
                <a16:creationId xmlns:a16="http://schemas.microsoft.com/office/drawing/2014/main" id="{48F3CFBE-CFE3-C478-70EA-ED21C66D7BAD}"/>
              </a:ext>
            </a:extLst>
          </p:cNvPr>
          <p:cNvSpPr>
            <a:spLocks noGrp="1"/>
          </p:cNvSpPr>
          <p:nvPr>
            <p:ph type="sldNum" sz="quarter" idx="12"/>
          </p:nvPr>
        </p:nvSpPr>
        <p:spPr/>
        <p:txBody>
          <a:bodyPr/>
          <a:lstStyle/>
          <a:p>
            <a:fld id="{D57F1E4F-1CFF-5643-939E-217C01CDF565}" type="slidenum">
              <a:rPr lang="en-US" smtClean="0"/>
              <a:pPr/>
              <a:t>2</a:t>
            </a:fld>
            <a:endParaRPr lang="en-US" dirty="0"/>
          </a:p>
        </p:txBody>
      </p:sp>
    </p:spTree>
    <p:extLst>
      <p:ext uri="{BB962C8B-B14F-4D97-AF65-F5344CB8AC3E}">
        <p14:creationId xmlns:p14="http://schemas.microsoft.com/office/powerpoint/2010/main" val="2526777453"/>
      </p:ext>
    </p:extLst>
  </p:cSld>
  <p:clrMapOvr>
    <a:masterClrMapping/>
  </p:clrMapOvr>
  <mc:AlternateContent xmlns:mc="http://schemas.openxmlformats.org/markup-compatibility/2006" xmlns:p14="http://schemas.microsoft.com/office/powerpoint/2010/main">
    <mc:Choice Requires="p14">
      <p:transition spd="slow" p14:dur="800">
        <p14:flythrough dir="out"/>
        <p:sndAc>
          <p:stSnd>
            <p:snd r:embed="rId2" name="whoosh.wav"/>
          </p:stSnd>
        </p:sndAc>
      </p:transition>
    </mc:Choice>
    <mc:Fallback xmlns="">
      <p:transition spd="slow">
        <p:fade/>
        <p:sndAc>
          <p:stSnd>
            <p:snd r:embed="rId4" name="whoosh.wav"/>
          </p:stSnd>
        </p:sndAc>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6" name="Rectangle 71">
            <a:extLst>
              <a:ext uri="{FF2B5EF4-FFF2-40B4-BE49-F238E27FC236}">
                <a16:creationId xmlns:a16="http://schemas.microsoft.com/office/drawing/2014/main" id="{68375697-2869-412A-AEB4-B32967993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stock chart with orange graphs and numbers">
            <a:extLst>
              <a:ext uri="{FF2B5EF4-FFF2-40B4-BE49-F238E27FC236}">
                <a16:creationId xmlns:a16="http://schemas.microsoft.com/office/drawing/2014/main" id="{38919A1F-2938-F024-7BBD-718DCDF2C580}"/>
              </a:ext>
            </a:extLst>
          </p:cNvPr>
          <p:cNvPicPr>
            <a:picLocks noChangeAspect="1"/>
          </p:cNvPicPr>
          <p:nvPr/>
        </p:nvPicPr>
        <p:blipFill rotWithShape="1">
          <a:blip r:embed="rId3"/>
          <a:srcRect l="43067" t="9091" r="15111"/>
          <a:stretch/>
        </p:blipFill>
        <p:spPr>
          <a:xfrm>
            <a:off x="20" y="10"/>
            <a:ext cx="4726526" cy="6857990"/>
          </a:xfrm>
          <a:prstGeom prst="rect">
            <a:avLst/>
          </a:prstGeom>
        </p:spPr>
      </p:pic>
      <p:grpSp>
        <p:nvGrpSpPr>
          <p:cNvPr id="87" name="Group 73">
            <a:extLst>
              <a:ext uri="{FF2B5EF4-FFF2-40B4-BE49-F238E27FC236}">
                <a16:creationId xmlns:a16="http://schemas.microsoft.com/office/drawing/2014/main" id="{2DE9E2D4-C94D-4382-BD75-9A451C3DC7F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290265" y="-12875"/>
            <a:ext cx="2604396" cy="6890194"/>
            <a:chOff x="2199787" y="-12875"/>
            <a:chExt cx="2679011" cy="6890194"/>
          </a:xfrm>
        </p:grpSpPr>
        <p:sp useBgFill="1">
          <p:nvSpPr>
            <p:cNvPr id="88" name="Rectangle 19">
              <a:extLst>
                <a:ext uri="{FF2B5EF4-FFF2-40B4-BE49-F238E27FC236}">
                  <a16:creationId xmlns:a16="http://schemas.microsoft.com/office/drawing/2014/main" id="{8348A120-519A-4F2A-BE9F-C1CC48B109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white">
            <a:xfrm>
              <a:off x="2199787" y="-12875"/>
              <a:ext cx="2679011" cy="5301468"/>
            </a:xfrm>
            <a:custGeom>
              <a:avLst/>
              <a:gdLst>
                <a:gd name="connsiteX0" fmla="*/ 0 w 2570017"/>
                <a:gd name="connsiteY0" fmla="*/ 0 h 2554287"/>
                <a:gd name="connsiteX1" fmla="*/ 2570017 w 2570017"/>
                <a:gd name="connsiteY1" fmla="*/ 0 h 2554287"/>
                <a:gd name="connsiteX2" fmla="*/ 2570017 w 2570017"/>
                <a:gd name="connsiteY2" fmla="*/ 2554287 h 2554287"/>
                <a:gd name="connsiteX3" fmla="*/ 0 w 2570017"/>
                <a:gd name="connsiteY3" fmla="*/ 2554287 h 2554287"/>
                <a:gd name="connsiteX4" fmla="*/ 0 w 2570017"/>
                <a:gd name="connsiteY4" fmla="*/ 0 h 2554287"/>
                <a:gd name="connsiteX0" fmla="*/ 904009 w 2570017"/>
                <a:gd name="connsiteY0" fmla="*/ 0 h 2554287"/>
                <a:gd name="connsiteX1" fmla="*/ 2570017 w 2570017"/>
                <a:gd name="connsiteY1" fmla="*/ 0 h 2554287"/>
                <a:gd name="connsiteX2" fmla="*/ 2570017 w 2570017"/>
                <a:gd name="connsiteY2" fmla="*/ 2554287 h 2554287"/>
                <a:gd name="connsiteX3" fmla="*/ 0 w 2570017"/>
                <a:gd name="connsiteY3" fmla="*/ 2554287 h 2554287"/>
                <a:gd name="connsiteX4" fmla="*/ 904009 w 2570017"/>
                <a:gd name="connsiteY4" fmla="*/ 0 h 2554287"/>
                <a:gd name="connsiteX0" fmla="*/ 644236 w 2570017"/>
                <a:gd name="connsiteY0" fmla="*/ 10391 h 2554287"/>
                <a:gd name="connsiteX1" fmla="*/ 2570017 w 2570017"/>
                <a:gd name="connsiteY1" fmla="*/ 0 h 2554287"/>
                <a:gd name="connsiteX2" fmla="*/ 2570017 w 2570017"/>
                <a:gd name="connsiteY2" fmla="*/ 2554287 h 2554287"/>
                <a:gd name="connsiteX3" fmla="*/ 0 w 2570017"/>
                <a:gd name="connsiteY3" fmla="*/ 2554287 h 2554287"/>
                <a:gd name="connsiteX4" fmla="*/ 644236 w 2570017"/>
                <a:gd name="connsiteY4" fmla="*/ 10391 h 2554287"/>
                <a:gd name="connsiteX0" fmla="*/ 633845 w 2570017"/>
                <a:gd name="connsiteY0" fmla="*/ 0 h 2554287"/>
                <a:gd name="connsiteX1" fmla="*/ 2570017 w 2570017"/>
                <a:gd name="connsiteY1" fmla="*/ 0 h 2554287"/>
                <a:gd name="connsiteX2" fmla="*/ 2570017 w 2570017"/>
                <a:gd name="connsiteY2" fmla="*/ 2554287 h 2554287"/>
                <a:gd name="connsiteX3" fmla="*/ 0 w 2570017"/>
                <a:gd name="connsiteY3" fmla="*/ 2554287 h 2554287"/>
                <a:gd name="connsiteX4" fmla="*/ 633845 w 2570017"/>
                <a:gd name="connsiteY4" fmla="*/ 0 h 2554287"/>
                <a:gd name="connsiteX0" fmla="*/ 675409 w 2611581"/>
                <a:gd name="connsiteY0" fmla="*/ 0 h 2554287"/>
                <a:gd name="connsiteX1" fmla="*/ 2611581 w 2611581"/>
                <a:gd name="connsiteY1" fmla="*/ 0 h 2554287"/>
                <a:gd name="connsiteX2" fmla="*/ 2611581 w 2611581"/>
                <a:gd name="connsiteY2" fmla="*/ 2554287 h 2554287"/>
                <a:gd name="connsiteX3" fmla="*/ 0 w 2611581"/>
                <a:gd name="connsiteY3" fmla="*/ 2554287 h 2554287"/>
                <a:gd name="connsiteX4" fmla="*/ 675409 w 2611581"/>
                <a:gd name="connsiteY4" fmla="*/ 0 h 2554287"/>
                <a:gd name="connsiteX0" fmla="*/ 650979 w 2587151"/>
                <a:gd name="connsiteY0" fmla="*/ 0 h 2554287"/>
                <a:gd name="connsiteX1" fmla="*/ 2587151 w 2587151"/>
                <a:gd name="connsiteY1" fmla="*/ 0 h 2554287"/>
                <a:gd name="connsiteX2" fmla="*/ 2587151 w 2587151"/>
                <a:gd name="connsiteY2" fmla="*/ 2554287 h 2554287"/>
                <a:gd name="connsiteX3" fmla="*/ 0 w 2587151"/>
                <a:gd name="connsiteY3" fmla="*/ 2548595 h 2554287"/>
                <a:gd name="connsiteX4" fmla="*/ 650979 w 2587151"/>
                <a:gd name="connsiteY4" fmla="*/ 0 h 2554287"/>
                <a:gd name="connsiteX0" fmla="*/ 730379 w 2587151"/>
                <a:gd name="connsiteY0" fmla="*/ 5692 h 2554287"/>
                <a:gd name="connsiteX1" fmla="*/ 2587151 w 2587151"/>
                <a:gd name="connsiteY1" fmla="*/ 0 h 2554287"/>
                <a:gd name="connsiteX2" fmla="*/ 2587151 w 2587151"/>
                <a:gd name="connsiteY2" fmla="*/ 2554287 h 2554287"/>
                <a:gd name="connsiteX3" fmla="*/ 0 w 2587151"/>
                <a:gd name="connsiteY3" fmla="*/ 2548595 h 2554287"/>
                <a:gd name="connsiteX4" fmla="*/ 730379 w 2587151"/>
                <a:gd name="connsiteY4" fmla="*/ 5692 h 2554287"/>
                <a:gd name="connsiteX0" fmla="*/ 864750 w 2587151"/>
                <a:gd name="connsiteY0" fmla="*/ 2847 h 2554287"/>
                <a:gd name="connsiteX1" fmla="*/ 2587151 w 2587151"/>
                <a:gd name="connsiteY1" fmla="*/ 0 h 2554287"/>
                <a:gd name="connsiteX2" fmla="*/ 2587151 w 2587151"/>
                <a:gd name="connsiteY2" fmla="*/ 2554287 h 2554287"/>
                <a:gd name="connsiteX3" fmla="*/ 0 w 2587151"/>
                <a:gd name="connsiteY3" fmla="*/ 2548595 h 2554287"/>
                <a:gd name="connsiteX4" fmla="*/ 864750 w 2587151"/>
                <a:gd name="connsiteY4" fmla="*/ 2847 h 2554287"/>
                <a:gd name="connsiteX0" fmla="*/ 883073 w 2587151"/>
                <a:gd name="connsiteY0" fmla="*/ 1 h 2554287"/>
                <a:gd name="connsiteX1" fmla="*/ 2587151 w 2587151"/>
                <a:gd name="connsiteY1" fmla="*/ 0 h 2554287"/>
                <a:gd name="connsiteX2" fmla="*/ 2587151 w 2587151"/>
                <a:gd name="connsiteY2" fmla="*/ 2554287 h 2554287"/>
                <a:gd name="connsiteX3" fmla="*/ 0 w 2587151"/>
                <a:gd name="connsiteY3" fmla="*/ 2548595 h 2554287"/>
                <a:gd name="connsiteX4" fmla="*/ 883073 w 2587151"/>
                <a:gd name="connsiteY4" fmla="*/ 1 h 2554287"/>
                <a:gd name="connsiteX0" fmla="*/ 895288 w 2599366"/>
                <a:gd name="connsiteY0" fmla="*/ 1 h 2554287"/>
                <a:gd name="connsiteX1" fmla="*/ 2599366 w 2599366"/>
                <a:gd name="connsiteY1" fmla="*/ 0 h 2554287"/>
                <a:gd name="connsiteX2" fmla="*/ 2599366 w 2599366"/>
                <a:gd name="connsiteY2" fmla="*/ 2554287 h 2554287"/>
                <a:gd name="connsiteX3" fmla="*/ 0 w 2599366"/>
                <a:gd name="connsiteY3" fmla="*/ 2542904 h 2554287"/>
                <a:gd name="connsiteX4" fmla="*/ 895288 w 2599366"/>
                <a:gd name="connsiteY4" fmla="*/ 1 h 2554287"/>
                <a:gd name="connsiteX0" fmla="*/ 895288 w 2599366"/>
                <a:gd name="connsiteY0" fmla="*/ 1 h 2554287"/>
                <a:gd name="connsiteX1" fmla="*/ 2599366 w 2599366"/>
                <a:gd name="connsiteY1" fmla="*/ 0 h 2554287"/>
                <a:gd name="connsiteX2" fmla="*/ 2599366 w 2599366"/>
                <a:gd name="connsiteY2" fmla="*/ 2554287 h 2554287"/>
                <a:gd name="connsiteX3" fmla="*/ 0 w 2599366"/>
                <a:gd name="connsiteY3" fmla="*/ 2542904 h 2554287"/>
                <a:gd name="connsiteX4" fmla="*/ 895288 w 2599366"/>
                <a:gd name="connsiteY4" fmla="*/ 1 h 2554287"/>
                <a:gd name="connsiteX0" fmla="*/ 895288 w 2611581"/>
                <a:gd name="connsiteY0" fmla="*/ 1 h 2565670"/>
                <a:gd name="connsiteX1" fmla="*/ 2599366 w 2611581"/>
                <a:gd name="connsiteY1" fmla="*/ 0 h 2565670"/>
                <a:gd name="connsiteX2" fmla="*/ 2611581 w 2611581"/>
                <a:gd name="connsiteY2" fmla="*/ 2565670 h 2565670"/>
                <a:gd name="connsiteX3" fmla="*/ 0 w 2611581"/>
                <a:gd name="connsiteY3" fmla="*/ 2542904 h 2565670"/>
                <a:gd name="connsiteX4" fmla="*/ 895288 w 2611581"/>
                <a:gd name="connsiteY4" fmla="*/ 1 h 2565670"/>
                <a:gd name="connsiteX0" fmla="*/ 895288 w 2611581"/>
                <a:gd name="connsiteY0" fmla="*/ 1 h 2565670"/>
                <a:gd name="connsiteX1" fmla="*/ 2599366 w 2611581"/>
                <a:gd name="connsiteY1" fmla="*/ 0 h 2565670"/>
                <a:gd name="connsiteX2" fmla="*/ 2611581 w 2611581"/>
                <a:gd name="connsiteY2" fmla="*/ 2565670 h 2565670"/>
                <a:gd name="connsiteX3" fmla="*/ 0 w 2611581"/>
                <a:gd name="connsiteY3" fmla="*/ 2542904 h 2565670"/>
                <a:gd name="connsiteX4" fmla="*/ 895288 w 2611581"/>
                <a:gd name="connsiteY4" fmla="*/ 1 h 2565670"/>
                <a:gd name="connsiteX0" fmla="*/ 895288 w 2611581"/>
                <a:gd name="connsiteY0" fmla="*/ 1 h 2565670"/>
                <a:gd name="connsiteX1" fmla="*/ 2599366 w 2611581"/>
                <a:gd name="connsiteY1" fmla="*/ 0 h 2565670"/>
                <a:gd name="connsiteX2" fmla="*/ 2611581 w 2611581"/>
                <a:gd name="connsiteY2" fmla="*/ 2565670 h 2565670"/>
                <a:gd name="connsiteX3" fmla="*/ 0 w 2611581"/>
                <a:gd name="connsiteY3" fmla="*/ 2545750 h 2565670"/>
                <a:gd name="connsiteX4" fmla="*/ 895288 w 2611581"/>
                <a:gd name="connsiteY4" fmla="*/ 1 h 2565670"/>
                <a:gd name="connsiteX0" fmla="*/ 1544433 w 3260726"/>
                <a:gd name="connsiteY0" fmla="*/ 1 h 2565670"/>
                <a:gd name="connsiteX1" fmla="*/ 3248511 w 3260726"/>
                <a:gd name="connsiteY1" fmla="*/ 0 h 2565670"/>
                <a:gd name="connsiteX2" fmla="*/ 3260726 w 3260726"/>
                <a:gd name="connsiteY2" fmla="*/ 2565670 h 2565670"/>
                <a:gd name="connsiteX3" fmla="*/ 0 w 3260726"/>
                <a:gd name="connsiteY3" fmla="*/ 2521058 h 2565670"/>
                <a:gd name="connsiteX4" fmla="*/ 1544433 w 3260726"/>
                <a:gd name="connsiteY4" fmla="*/ 1 h 2565670"/>
                <a:gd name="connsiteX0" fmla="*/ 921784 w 3260726"/>
                <a:gd name="connsiteY0" fmla="*/ 12347 h 2565670"/>
                <a:gd name="connsiteX1" fmla="*/ 3248511 w 3260726"/>
                <a:gd name="connsiteY1" fmla="*/ 0 h 2565670"/>
                <a:gd name="connsiteX2" fmla="*/ 3260726 w 3260726"/>
                <a:gd name="connsiteY2" fmla="*/ 2565670 h 2565670"/>
                <a:gd name="connsiteX3" fmla="*/ 0 w 3260726"/>
                <a:gd name="connsiteY3" fmla="*/ 2521058 h 2565670"/>
                <a:gd name="connsiteX4" fmla="*/ 921784 w 3260726"/>
                <a:gd name="connsiteY4" fmla="*/ 12347 h 2565670"/>
                <a:gd name="connsiteX0" fmla="*/ 921784 w 3260726"/>
                <a:gd name="connsiteY0" fmla="*/ 12347 h 2565670"/>
                <a:gd name="connsiteX1" fmla="*/ 2321160 w 3260726"/>
                <a:gd name="connsiteY1" fmla="*/ 0 h 2565670"/>
                <a:gd name="connsiteX2" fmla="*/ 3260726 w 3260726"/>
                <a:gd name="connsiteY2" fmla="*/ 2565670 h 2565670"/>
                <a:gd name="connsiteX3" fmla="*/ 0 w 3260726"/>
                <a:gd name="connsiteY3" fmla="*/ 2521058 h 2565670"/>
                <a:gd name="connsiteX4" fmla="*/ 921784 w 3260726"/>
                <a:gd name="connsiteY4" fmla="*/ 12347 h 2565670"/>
                <a:gd name="connsiteX0" fmla="*/ 921784 w 2322228"/>
                <a:gd name="connsiteY0" fmla="*/ 12347 h 2565670"/>
                <a:gd name="connsiteX1" fmla="*/ 2321160 w 2322228"/>
                <a:gd name="connsiteY1" fmla="*/ 0 h 2565670"/>
                <a:gd name="connsiteX2" fmla="*/ 2320129 w 2322228"/>
                <a:gd name="connsiteY2" fmla="*/ 2565670 h 2565670"/>
                <a:gd name="connsiteX3" fmla="*/ 0 w 2322228"/>
                <a:gd name="connsiteY3" fmla="*/ 2521058 h 2565670"/>
                <a:gd name="connsiteX4" fmla="*/ 921784 w 2322228"/>
                <a:gd name="connsiteY4" fmla="*/ 12347 h 2565670"/>
                <a:gd name="connsiteX0" fmla="*/ 921784 w 2322228"/>
                <a:gd name="connsiteY0" fmla="*/ 0 h 2571841"/>
                <a:gd name="connsiteX1" fmla="*/ 2321160 w 2322228"/>
                <a:gd name="connsiteY1" fmla="*/ 6171 h 2571841"/>
                <a:gd name="connsiteX2" fmla="*/ 2320129 w 2322228"/>
                <a:gd name="connsiteY2" fmla="*/ 2571841 h 2571841"/>
                <a:gd name="connsiteX3" fmla="*/ 0 w 2322228"/>
                <a:gd name="connsiteY3" fmla="*/ 2527229 h 2571841"/>
                <a:gd name="connsiteX4" fmla="*/ 921784 w 2322228"/>
                <a:gd name="connsiteY4" fmla="*/ 0 h 2571841"/>
                <a:gd name="connsiteX0" fmla="*/ 921784 w 2611583"/>
                <a:gd name="connsiteY0" fmla="*/ 0 h 2540977"/>
                <a:gd name="connsiteX1" fmla="*/ 2321160 w 2611583"/>
                <a:gd name="connsiteY1" fmla="*/ 6171 h 2540977"/>
                <a:gd name="connsiteX2" fmla="*/ 2611583 w 2611583"/>
                <a:gd name="connsiteY2" fmla="*/ 2540977 h 2540977"/>
                <a:gd name="connsiteX3" fmla="*/ 0 w 2611583"/>
                <a:gd name="connsiteY3" fmla="*/ 2527229 h 2540977"/>
                <a:gd name="connsiteX4" fmla="*/ 921784 w 2611583"/>
                <a:gd name="connsiteY4" fmla="*/ 0 h 2540977"/>
                <a:gd name="connsiteX0" fmla="*/ 921784 w 2611583"/>
                <a:gd name="connsiteY0" fmla="*/ 2 h 2540979"/>
                <a:gd name="connsiteX1" fmla="*/ 2572870 w 2611583"/>
                <a:gd name="connsiteY1" fmla="*/ 0 h 2540979"/>
                <a:gd name="connsiteX2" fmla="*/ 2611583 w 2611583"/>
                <a:gd name="connsiteY2" fmla="*/ 2540979 h 2540979"/>
                <a:gd name="connsiteX3" fmla="*/ 0 w 2611583"/>
                <a:gd name="connsiteY3" fmla="*/ 2527231 h 2540979"/>
                <a:gd name="connsiteX4" fmla="*/ 921784 w 2611583"/>
                <a:gd name="connsiteY4" fmla="*/ 2 h 2540979"/>
                <a:gd name="connsiteX0" fmla="*/ 921784 w 2705467"/>
                <a:gd name="connsiteY0" fmla="*/ 0 h 2540977"/>
                <a:gd name="connsiteX1" fmla="*/ 2705349 w 2705467"/>
                <a:gd name="connsiteY1" fmla="*/ 6171 h 2540977"/>
                <a:gd name="connsiteX2" fmla="*/ 2611583 w 2705467"/>
                <a:gd name="connsiteY2" fmla="*/ 2540977 h 2540977"/>
                <a:gd name="connsiteX3" fmla="*/ 0 w 2705467"/>
                <a:gd name="connsiteY3" fmla="*/ 2527229 h 2540977"/>
                <a:gd name="connsiteX4" fmla="*/ 921784 w 2705467"/>
                <a:gd name="connsiteY4" fmla="*/ 0 h 2540977"/>
                <a:gd name="connsiteX0" fmla="*/ 921784 w 2718702"/>
                <a:gd name="connsiteY0" fmla="*/ 2 h 2540979"/>
                <a:gd name="connsiteX1" fmla="*/ 2718597 w 2718702"/>
                <a:gd name="connsiteY1" fmla="*/ 0 h 2540979"/>
                <a:gd name="connsiteX2" fmla="*/ 2611583 w 2718702"/>
                <a:gd name="connsiteY2" fmla="*/ 2540979 h 2540979"/>
                <a:gd name="connsiteX3" fmla="*/ 0 w 2718702"/>
                <a:gd name="connsiteY3" fmla="*/ 2527231 h 2540979"/>
                <a:gd name="connsiteX4" fmla="*/ 921784 w 2718702"/>
                <a:gd name="connsiteY4" fmla="*/ 2 h 2540979"/>
                <a:gd name="connsiteX0" fmla="*/ 921784 w 2679012"/>
                <a:gd name="connsiteY0" fmla="*/ 0 h 2540977"/>
                <a:gd name="connsiteX1" fmla="*/ 2678853 w 2679012"/>
                <a:gd name="connsiteY1" fmla="*/ 6171 h 2540977"/>
                <a:gd name="connsiteX2" fmla="*/ 2611583 w 2679012"/>
                <a:gd name="connsiteY2" fmla="*/ 2540977 h 2540977"/>
                <a:gd name="connsiteX3" fmla="*/ 0 w 2679012"/>
                <a:gd name="connsiteY3" fmla="*/ 2527229 h 2540977"/>
                <a:gd name="connsiteX4" fmla="*/ 921784 w 2679012"/>
                <a:gd name="connsiteY4" fmla="*/ 0 h 25409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79012" h="2540977">
                  <a:moveTo>
                    <a:pt x="921784" y="0"/>
                  </a:moveTo>
                  <a:lnTo>
                    <a:pt x="2678853" y="6171"/>
                  </a:lnTo>
                  <a:cubicBezTo>
                    <a:pt x="2682925" y="861394"/>
                    <a:pt x="2607511" y="1685754"/>
                    <a:pt x="2611583" y="2540977"/>
                  </a:cubicBezTo>
                  <a:lnTo>
                    <a:pt x="0" y="2527229"/>
                  </a:lnTo>
                  <a:lnTo>
                    <a:pt x="921784" y="0"/>
                  </a:lnTo>
                  <a:close/>
                </a:path>
              </a:pathLst>
            </a:custGeom>
            <a:blipFill rotWithShape="0">
              <a:blip r:embed="rId4">
                <a:duotone>
                  <a:schemeClr val="bg2">
                    <a:shade val="76000"/>
                    <a:satMod val="180000"/>
                  </a:schemeClr>
                  <a:schemeClr val="bg2">
                    <a:tint val="80000"/>
                    <a:satMod val="120000"/>
                    <a:lumMod val="180000"/>
                  </a:schemeClr>
                </a:duotone>
              </a:blip>
              <a:stretch>
                <a:fillRect l="-114598" r="-265621" b="-28686"/>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9" name="Rectangle 20">
              <a:extLst>
                <a:ext uri="{FF2B5EF4-FFF2-40B4-BE49-F238E27FC236}">
                  <a16:creationId xmlns:a16="http://schemas.microsoft.com/office/drawing/2014/main" id="{8AE68E3F-5084-4FF1-9164-9A44B19D39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white">
            <a:xfrm>
              <a:off x="2211875" y="5257482"/>
              <a:ext cx="2586931" cy="1619837"/>
            </a:xfrm>
            <a:custGeom>
              <a:avLst/>
              <a:gdLst>
                <a:gd name="connsiteX0" fmla="*/ 0 w 2611581"/>
                <a:gd name="connsiteY0" fmla="*/ 0 h 4303713"/>
                <a:gd name="connsiteX1" fmla="*/ 2611581 w 2611581"/>
                <a:gd name="connsiteY1" fmla="*/ 0 h 4303713"/>
                <a:gd name="connsiteX2" fmla="*/ 2611581 w 2611581"/>
                <a:gd name="connsiteY2" fmla="*/ 4303713 h 4303713"/>
                <a:gd name="connsiteX3" fmla="*/ 0 w 2611581"/>
                <a:gd name="connsiteY3" fmla="*/ 4303713 h 4303713"/>
                <a:gd name="connsiteX4" fmla="*/ 0 w 2611581"/>
                <a:gd name="connsiteY4" fmla="*/ 0 h 4303713"/>
                <a:gd name="connsiteX0" fmla="*/ 0 w 2611581"/>
                <a:gd name="connsiteY0" fmla="*/ 0 h 4314104"/>
                <a:gd name="connsiteX1" fmla="*/ 2611581 w 2611581"/>
                <a:gd name="connsiteY1" fmla="*/ 0 h 4314104"/>
                <a:gd name="connsiteX2" fmla="*/ 2611581 w 2611581"/>
                <a:gd name="connsiteY2" fmla="*/ 4303713 h 4314104"/>
                <a:gd name="connsiteX3" fmla="*/ 1693718 w 2611581"/>
                <a:gd name="connsiteY3" fmla="*/ 4314104 h 4314104"/>
                <a:gd name="connsiteX4" fmla="*/ 0 w 2611581"/>
                <a:gd name="connsiteY4" fmla="*/ 0 h 4314104"/>
                <a:gd name="connsiteX0" fmla="*/ 0 w 2611581"/>
                <a:gd name="connsiteY0" fmla="*/ 0 h 4314104"/>
                <a:gd name="connsiteX1" fmla="*/ 2611581 w 2611581"/>
                <a:gd name="connsiteY1" fmla="*/ 0 h 4314104"/>
                <a:gd name="connsiteX2" fmla="*/ 2611581 w 2611581"/>
                <a:gd name="connsiteY2" fmla="*/ 4303713 h 4314104"/>
                <a:gd name="connsiteX3" fmla="*/ 1963882 w 2611581"/>
                <a:gd name="connsiteY3" fmla="*/ 4314104 h 4314104"/>
                <a:gd name="connsiteX4" fmla="*/ 0 w 2611581"/>
                <a:gd name="connsiteY4" fmla="*/ 0 h 4314104"/>
                <a:gd name="connsiteX0" fmla="*/ 0 w 2611581"/>
                <a:gd name="connsiteY0" fmla="*/ 0 h 4303713"/>
                <a:gd name="connsiteX1" fmla="*/ 2611581 w 2611581"/>
                <a:gd name="connsiteY1" fmla="*/ 0 h 4303713"/>
                <a:gd name="connsiteX2" fmla="*/ 2611581 w 2611581"/>
                <a:gd name="connsiteY2" fmla="*/ 4303713 h 4303713"/>
                <a:gd name="connsiteX3" fmla="*/ 2213264 w 2611581"/>
                <a:gd name="connsiteY3" fmla="*/ 4293322 h 4303713"/>
                <a:gd name="connsiteX4" fmla="*/ 0 w 2611581"/>
                <a:gd name="connsiteY4" fmla="*/ 0 h 4303713"/>
                <a:gd name="connsiteX0" fmla="*/ 0 w 2611581"/>
                <a:gd name="connsiteY0" fmla="*/ 0 h 4303713"/>
                <a:gd name="connsiteX1" fmla="*/ 2611581 w 2611581"/>
                <a:gd name="connsiteY1" fmla="*/ 0 h 4303713"/>
                <a:gd name="connsiteX2" fmla="*/ 2611581 w 2611581"/>
                <a:gd name="connsiteY2" fmla="*/ 4303713 h 4303713"/>
                <a:gd name="connsiteX3" fmla="*/ 2171701 w 2611581"/>
                <a:gd name="connsiteY3" fmla="*/ 3638695 h 4303713"/>
                <a:gd name="connsiteX4" fmla="*/ 0 w 2611581"/>
                <a:gd name="connsiteY4" fmla="*/ 0 h 4303713"/>
                <a:gd name="connsiteX0" fmla="*/ 0 w 2720934"/>
                <a:gd name="connsiteY0" fmla="*/ 268283 h 4303713"/>
                <a:gd name="connsiteX1" fmla="*/ 2720934 w 2720934"/>
                <a:gd name="connsiteY1" fmla="*/ 0 h 4303713"/>
                <a:gd name="connsiteX2" fmla="*/ 2720934 w 2720934"/>
                <a:gd name="connsiteY2" fmla="*/ 4303713 h 4303713"/>
                <a:gd name="connsiteX3" fmla="*/ 2281054 w 2720934"/>
                <a:gd name="connsiteY3" fmla="*/ 3638695 h 4303713"/>
                <a:gd name="connsiteX4" fmla="*/ 0 w 2720934"/>
                <a:gd name="connsiteY4" fmla="*/ 268283 h 4303713"/>
                <a:gd name="connsiteX0" fmla="*/ 0 w 2720934"/>
                <a:gd name="connsiteY0" fmla="*/ 268283 h 4303713"/>
                <a:gd name="connsiteX1" fmla="*/ 2720934 w 2720934"/>
                <a:gd name="connsiteY1" fmla="*/ 0 h 4303713"/>
                <a:gd name="connsiteX2" fmla="*/ 2720934 w 2720934"/>
                <a:gd name="connsiteY2" fmla="*/ 4303713 h 4303713"/>
                <a:gd name="connsiteX3" fmla="*/ 2264231 w 2720934"/>
                <a:gd name="connsiteY3" fmla="*/ 3717600 h 4303713"/>
                <a:gd name="connsiteX4" fmla="*/ 0 w 2720934"/>
                <a:gd name="connsiteY4" fmla="*/ 268283 h 4303713"/>
                <a:gd name="connsiteX0" fmla="*/ 0 w 2720934"/>
                <a:gd name="connsiteY0" fmla="*/ 268283 h 4335275"/>
                <a:gd name="connsiteX1" fmla="*/ 2720934 w 2720934"/>
                <a:gd name="connsiteY1" fmla="*/ 0 h 4335275"/>
                <a:gd name="connsiteX2" fmla="*/ 2653639 w 2720934"/>
                <a:gd name="connsiteY2" fmla="*/ 4335275 h 4335275"/>
                <a:gd name="connsiteX3" fmla="*/ 2264231 w 2720934"/>
                <a:gd name="connsiteY3" fmla="*/ 3717600 h 4335275"/>
                <a:gd name="connsiteX4" fmla="*/ 0 w 2720934"/>
                <a:gd name="connsiteY4" fmla="*/ 268283 h 4335275"/>
                <a:gd name="connsiteX0" fmla="*/ 0 w 2737757"/>
                <a:gd name="connsiteY0" fmla="*/ 236721 h 4335275"/>
                <a:gd name="connsiteX1" fmla="*/ 2737757 w 2737757"/>
                <a:gd name="connsiteY1" fmla="*/ 0 h 4335275"/>
                <a:gd name="connsiteX2" fmla="*/ 2670462 w 2737757"/>
                <a:gd name="connsiteY2" fmla="*/ 4335275 h 4335275"/>
                <a:gd name="connsiteX3" fmla="*/ 2281054 w 2737757"/>
                <a:gd name="connsiteY3" fmla="*/ 3717600 h 4335275"/>
                <a:gd name="connsiteX4" fmla="*/ 0 w 2737757"/>
                <a:gd name="connsiteY4" fmla="*/ 236721 h 4335275"/>
                <a:gd name="connsiteX0" fmla="*/ 0 w 2729346"/>
                <a:gd name="connsiteY0" fmla="*/ 0 h 4098554"/>
                <a:gd name="connsiteX1" fmla="*/ 2729346 w 2729346"/>
                <a:gd name="connsiteY1" fmla="*/ 126250 h 4098554"/>
                <a:gd name="connsiteX2" fmla="*/ 2670462 w 2729346"/>
                <a:gd name="connsiteY2" fmla="*/ 4098554 h 4098554"/>
                <a:gd name="connsiteX3" fmla="*/ 2281054 w 2729346"/>
                <a:gd name="connsiteY3" fmla="*/ 3480879 h 4098554"/>
                <a:gd name="connsiteX4" fmla="*/ 0 w 2729346"/>
                <a:gd name="connsiteY4" fmla="*/ 0 h 4098554"/>
                <a:gd name="connsiteX0" fmla="*/ 0 w 2720934"/>
                <a:gd name="connsiteY0" fmla="*/ 0 h 4098554"/>
                <a:gd name="connsiteX1" fmla="*/ 2720934 w 2720934"/>
                <a:gd name="connsiteY1" fmla="*/ 31562 h 4098554"/>
                <a:gd name="connsiteX2" fmla="*/ 2670462 w 2720934"/>
                <a:gd name="connsiteY2" fmla="*/ 4098554 h 4098554"/>
                <a:gd name="connsiteX3" fmla="*/ 2281054 w 2720934"/>
                <a:gd name="connsiteY3" fmla="*/ 3480879 h 4098554"/>
                <a:gd name="connsiteX4" fmla="*/ 0 w 2720934"/>
                <a:gd name="connsiteY4" fmla="*/ 0 h 4098554"/>
                <a:gd name="connsiteX0" fmla="*/ 0 w 2720934"/>
                <a:gd name="connsiteY0" fmla="*/ 15782 h 4114336"/>
                <a:gd name="connsiteX1" fmla="*/ 2720934 w 2720934"/>
                <a:gd name="connsiteY1" fmla="*/ 0 h 4114336"/>
                <a:gd name="connsiteX2" fmla="*/ 2670462 w 2720934"/>
                <a:gd name="connsiteY2" fmla="*/ 4114336 h 4114336"/>
                <a:gd name="connsiteX3" fmla="*/ 2281054 w 2720934"/>
                <a:gd name="connsiteY3" fmla="*/ 3496661 h 4114336"/>
                <a:gd name="connsiteX4" fmla="*/ 0 w 2720934"/>
                <a:gd name="connsiteY4" fmla="*/ 15782 h 4114336"/>
                <a:gd name="connsiteX0" fmla="*/ 0 w 2820289"/>
                <a:gd name="connsiteY0" fmla="*/ 15782 h 4114336"/>
                <a:gd name="connsiteX1" fmla="*/ 2820289 w 2820289"/>
                <a:gd name="connsiteY1" fmla="*/ 0 h 4114336"/>
                <a:gd name="connsiteX2" fmla="*/ 2769817 w 2820289"/>
                <a:gd name="connsiteY2" fmla="*/ 4114336 h 4114336"/>
                <a:gd name="connsiteX3" fmla="*/ 2380409 w 2820289"/>
                <a:gd name="connsiteY3" fmla="*/ 3496661 h 4114336"/>
                <a:gd name="connsiteX4" fmla="*/ 0 w 2820289"/>
                <a:gd name="connsiteY4" fmla="*/ 15782 h 4114336"/>
                <a:gd name="connsiteX0" fmla="*/ 0 w 2820289"/>
                <a:gd name="connsiteY0" fmla="*/ 15782 h 4114336"/>
                <a:gd name="connsiteX1" fmla="*/ 2820289 w 2820289"/>
                <a:gd name="connsiteY1" fmla="*/ 0 h 4114336"/>
                <a:gd name="connsiteX2" fmla="*/ 2769817 w 2820289"/>
                <a:gd name="connsiteY2" fmla="*/ 4114336 h 4114336"/>
                <a:gd name="connsiteX3" fmla="*/ 2362876 w 2820289"/>
                <a:gd name="connsiteY3" fmla="*/ 3517980 h 4114336"/>
                <a:gd name="connsiteX4" fmla="*/ 0 w 2820289"/>
                <a:gd name="connsiteY4" fmla="*/ 15782 h 4114336"/>
                <a:gd name="connsiteX0" fmla="*/ 0 w 2820289"/>
                <a:gd name="connsiteY0" fmla="*/ 15782 h 4114336"/>
                <a:gd name="connsiteX1" fmla="*/ 2820289 w 2820289"/>
                <a:gd name="connsiteY1" fmla="*/ 0 h 4114336"/>
                <a:gd name="connsiteX2" fmla="*/ 2763972 w 2820289"/>
                <a:gd name="connsiteY2" fmla="*/ 4114336 h 4114336"/>
                <a:gd name="connsiteX3" fmla="*/ 2362876 w 2820289"/>
                <a:gd name="connsiteY3" fmla="*/ 3517980 h 4114336"/>
                <a:gd name="connsiteX4" fmla="*/ 0 w 2820289"/>
                <a:gd name="connsiteY4" fmla="*/ 15782 h 4114336"/>
                <a:gd name="connsiteX0" fmla="*/ 0 w 3721149"/>
                <a:gd name="connsiteY0" fmla="*/ 0 h 4269703"/>
                <a:gd name="connsiteX1" fmla="*/ 3721149 w 3721149"/>
                <a:gd name="connsiteY1" fmla="*/ 155367 h 4269703"/>
                <a:gd name="connsiteX2" fmla="*/ 3664832 w 3721149"/>
                <a:gd name="connsiteY2" fmla="*/ 4269703 h 4269703"/>
                <a:gd name="connsiteX3" fmla="*/ 3263736 w 3721149"/>
                <a:gd name="connsiteY3" fmla="*/ 3673347 h 4269703"/>
                <a:gd name="connsiteX4" fmla="*/ 0 w 3721149"/>
                <a:gd name="connsiteY4" fmla="*/ 0 h 4269703"/>
                <a:gd name="connsiteX0" fmla="*/ 0 w 3721149"/>
                <a:gd name="connsiteY0" fmla="*/ 0 h 4289488"/>
                <a:gd name="connsiteX1" fmla="*/ 3721149 w 3721149"/>
                <a:gd name="connsiteY1" fmla="*/ 155367 h 4289488"/>
                <a:gd name="connsiteX2" fmla="*/ 3664832 w 3721149"/>
                <a:gd name="connsiteY2" fmla="*/ 4269703 h 4289488"/>
                <a:gd name="connsiteX3" fmla="*/ 1705997 w 3721149"/>
                <a:gd name="connsiteY3" fmla="*/ 4289488 h 4289488"/>
                <a:gd name="connsiteX4" fmla="*/ 0 w 3721149"/>
                <a:gd name="connsiteY4" fmla="*/ 0 h 4289488"/>
                <a:gd name="connsiteX0" fmla="*/ 0 w 3664846"/>
                <a:gd name="connsiteY0" fmla="*/ 15785 h 4305273"/>
                <a:gd name="connsiteX1" fmla="*/ 3664846 w 3664846"/>
                <a:gd name="connsiteY1" fmla="*/ 0 h 4305273"/>
                <a:gd name="connsiteX2" fmla="*/ 3664832 w 3664846"/>
                <a:gd name="connsiteY2" fmla="*/ 4285488 h 4305273"/>
                <a:gd name="connsiteX3" fmla="*/ 1705997 w 3664846"/>
                <a:gd name="connsiteY3" fmla="*/ 4305273 h 4305273"/>
                <a:gd name="connsiteX4" fmla="*/ 0 w 3664846"/>
                <a:gd name="connsiteY4" fmla="*/ 15785 h 43052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64846" h="4305273">
                  <a:moveTo>
                    <a:pt x="0" y="15785"/>
                  </a:moveTo>
                  <a:lnTo>
                    <a:pt x="3664846" y="0"/>
                  </a:lnTo>
                  <a:cubicBezTo>
                    <a:pt x="3664841" y="1428496"/>
                    <a:pt x="3664837" y="2856992"/>
                    <a:pt x="3664832" y="4285488"/>
                  </a:cubicBezTo>
                  <a:lnTo>
                    <a:pt x="1705997" y="4305273"/>
                  </a:lnTo>
                  <a:lnTo>
                    <a:pt x="0" y="15785"/>
                  </a:lnTo>
                  <a:close/>
                </a:path>
              </a:pathLst>
            </a:custGeom>
            <a:blipFill rotWithShape="0">
              <a:blip r:embed="rId4">
                <a:duotone>
                  <a:schemeClr val="bg2">
                    <a:shade val="76000"/>
                    <a:satMod val="180000"/>
                  </a:schemeClr>
                  <a:schemeClr val="bg2">
                    <a:tint val="80000"/>
                    <a:satMod val="120000"/>
                    <a:lumMod val="180000"/>
                  </a:schemeClr>
                </a:duotone>
              </a:blip>
              <a:stretch>
                <a:fillRect l="-163116" t="-323529" r="-39825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0" name="Group 77">
            <a:extLst>
              <a:ext uri="{FF2B5EF4-FFF2-40B4-BE49-F238E27FC236}">
                <a16:creationId xmlns:a16="http://schemas.microsoft.com/office/drawing/2014/main" id="{7884AB1D-699B-435C-BC0A-D649097B95E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360612" y="0"/>
            <a:ext cx="2436813" cy="6858001"/>
            <a:chOff x="1320800" y="0"/>
            <a:chExt cx="2436813" cy="6858001"/>
          </a:xfrm>
        </p:grpSpPr>
        <p:sp>
          <p:nvSpPr>
            <p:cNvPr id="79" name="Freeform 6">
              <a:extLst>
                <a:ext uri="{FF2B5EF4-FFF2-40B4-BE49-F238E27FC236}">
                  <a16:creationId xmlns:a16="http://schemas.microsoft.com/office/drawing/2014/main" id="{E081C1DB-D6A0-4ED6-A4FC-16466E903C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txBody>
            <a:bodyPr/>
            <a:lstStyle/>
            <a:p>
              <a:endParaRPr lang="en-CA"/>
            </a:p>
          </p:txBody>
        </p:sp>
        <p:sp>
          <p:nvSpPr>
            <p:cNvPr id="80" name="Freeform 7">
              <a:extLst>
                <a:ext uri="{FF2B5EF4-FFF2-40B4-BE49-F238E27FC236}">
                  <a16:creationId xmlns:a16="http://schemas.microsoft.com/office/drawing/2014/main" id="{0BE09B71-5BD8-4B95-8DE8-A10B0657D5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txBody>
            <a:bodyPr/>
            <a:lstStyle/>
            <a:p>
              <a:endParaRPr lang="en-CA"/>
            </a:p>
          </p:txBody>
        </p:sp>
        <p:sp>
          <p:nvSpPr>
            <p:cNvPr id="81" name="Freeform 8">
              <a:extLst>
                <a:ext uri="{FF2B5EF4-FFF2-40B4-BE49-F238E27FC236}">
                  <a16:creationId xmlns:a16="http://schemas.microsoft.com/office/drawing/2014/main" id="{F5AAF0BD-4755-42CE-B339-2C2746BB7F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txBody>
            <a:bodyPr/>
            <a:lstStyle/>
            <a:p>
              <a:endParaRPr lang="en-CA"/>
            </a:p>
          </p:txBody>
        </p:sp>
        <p:sp>
          <p:nvSpPr>
            <p:cNvPr id="82" name="Freeform 9">
              <a:extLst>
                <a:ext uri="{FF2B5EF4-FFF2-40B4-BE49-F238E27FC236}">
                  <a16:creationId xmlns:a16="http://schemas.microsoft.com/office/drawing/2014/main" id="{3824AAED-F160-40F4-8FBB-F674A4ECFE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txBody>
            <a:bodyPr/>
            <a:lstStyle/>
            <a:p>
              <a:endParaRPr lang="en-CA"/>
            </a:p>
          </p:txBody>
        </p:sp>
        <p:sp>
          <p:nvSpPr>
            <p:cNvPr id="83" name="Freeform 10">
              <a:extLst>
                <a:ext uri="{FF2B5EF4-FFF2-40B4-BE49-F238E27FC236}">
                  <a16:creationId xmlns:a16="http://schemas.microsoft.com/office/drawing/2014/main" id="{2D4B81E4-BEC2-45B9-8242-EB39601830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txBody>
            <a:bodyPr/>
            <a:lstStyle/>
            <a:p>
              <a:endParaRPr lang="en-CA"/>
            </a:p>
          </p:txBody>
        </p:sp>
        <p:sp>
          <p:nvSpPr>
            <p:cNvPr id="84" name="Freeform 11">
              <a:extLst>
                <a:ext uri="{FF2B5EF4-FFF2-40B4-BE49-F238E27FC236}">
                  <a16:creationId xmlns:a16="http://schemas.microsoft.com/office/drawing/2014/main" id="{3CF69791-86E8-4D88-B224-E0D2775DC0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txBody>
            <a:bodyPr/>
            <a:lstStyle/>
            <a:p>
              <a:endParaRPr lang="en-CA"/>
            </a:p>
          </p:txBody>
        </p:sp>
      </p:grpSp>
      <p:sp>
        <p:nvSpPr>
          <p:cNvPr id="2" name="Title 1">
            <a:extLst>
              <a:ext uri="{FF2B5EF4-FFF2-40B4-BE49-F238E27FC236}">
                <a16:creationId xmlns:a16="http://schemas.microsoft.com/office/drawing/2014/main" id="{3D112FDD-A760-4718-ABA9-B86721AA8575}"/>
              </a:ext>
            </a:extLst>
          </p:cNvPr>
          <p:cNvSpPr>
            <a:spLocks noGrp="1"/>
          </p:cNvSpPr>
          <p:nvPr>
            <p:ph type="title"/>
          </p:nvPr>
        </p:nvSpPr>
        <p:spPr>
          <a:xfrm>
            <a:off x="4647513" y="170744"/>
            <a:ext cx="7345891" cy="1167299"/>
          </a:xfrm>
        </p:spPr>
        <p:txBody>
          <a:bodyPr>
            <a:normAutofit/>
          </a:bodyPr>
          <a:lstStyle/>
          <a:p>
            <a:r>
              <a:rPr lang="en-CA" sz="3200" b="1" dirty="0">
                <a:solidFill>
                  <a:schemeClr val="accent2">
                    <a:lumMod val="75000"/>
                  </a:schemeClr>
                </a:solidFill>
              </a:rPr>
              <a:t>Strong Gold Demand</a:t>
            </a:r>
          </a:p>
        </p:txBody>
      </p:sp>
      <p:pic>
        <p:nvPicPr>
          <p:cNvPr id="1026" name="Picture 2" descr="Gold Price History">
            <a:extLst>
              <a:ext uri="{FF2B5EF4-FFF2-40B4-BE49-F238E27FC236}">
                <a16:creationId xmlns:a16="http://schemas.microsoft.com/office/drawing/2014/main" id="{120B3BC4-7C44-A774-5D7B-8F7DC8E700F6}"/>
              </a:ext>
            </a:extLst>
          </p:cNvPr>
          <p:cNvPicPr>
            <a:picLocks noGrp="1" noChangeAspect="1" noChangeArrowheads="1"/>
          </p:cNvPicPr>
          <p:nvPr>
            <p:ph idx="1"/>
          </p:nvPr>
        </p:nvPicPr>
        <p:blipFill>
          <a:blip r:embed="rId5">
            <a:extLst>
              <a:ext uri="{28A0092B-C50C-407E-A947-70E740481C1C}">
                <a14:useLocalDpi xmlns:a14="http://schemas.microsoft.com/office/drawing/2010/main" val="0"/>
              </a:ext>
            </a:extLst>
          </a:blip>
          <a:srcRect/>
          <a:stretch>
            <a:fillRect/>
          </a:stretch>
        </p:blipFill>
        <p:spPr bwMode="auto">
          <a:xfrm>
            <a:off x="5051470" y="1952017"/>
            <a:ext cx="6725255" cy="3715966"/>
          </a:xfrm>
          <a:prstGeom prst="rect">
            <a:avLst/>
          </a:prstGeom>
          <a:noFill/>
          <a:extLst>
            <a:ext uri="{909E8E84-426E-40DD-AFC4-6F175D3DCCD1}">
              <a14:hiddenFill xmlns:a14="http://schemas.microsoft.com/office/drawing/2010/main">
                <a:solidFill>
                  <a:srgbClr val="FFFFFF"/>
                </a:solidFill>
              </a14:hiddenFill>
            </a:ext>
          </a:extLst>
        </p:spPr>
      </p:pic>
      <p:sp>
        <p:nvSpPr>
          <p:cNvPr id="6" name="Oval 5">
            <a:extLst>
              <a:ext uri="{FF2B5EF4-FFF2-40B4-BE49-F238E27FC236}">
                <a16:creationId xmlns:a16="http://schemas.microsoft.com/office/drawing/2014/main" id="{753AD475-2D42-E8F2-54F3-7E33756225C3}"/>
              </a:ext>
            </a:extLst>
          </p:cNvPr>
          <p:cNvSpPr/>
          <p:nvPr/>
        </p:nvSpPr>
        <p:spPr>
          <a:xfrm>
            <a:off x="9525000" y="2183907"/>
            <a:ext cx="2204768" cy="1537160"/>
          </a:xfrm>
          <a:prstGeom prst="ellipse">
            <a:avLst/>
          </a:prstGeom>
          <a:noFill/>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en-CA" b="1">
              <a:ln w="22225">
                <a:solidFill>
                  <a:schemeClr val="accent2"/>
                </a:solidFill>
                <a:prstDash val="solid"/>
              </a:ln>
              <a:solidFill>
                <a:schemeClr val="accent2">
                  <a:lumMod val="40000"/>
                  <a:lumOff val="60000"/>
                </a:schemeClr>
              </a:solidFill>
            </a:endParaRPr>
          </a:p>
        </p:txBody>
      </p:sp>
      <p:sp>
        <p:nvSpPr>
          <p:cNvPr id="7" name="Oval 6">
            <a:extLst>
              <a:ext uri="{FF2B5EF4-FFF2-40B4-BE49-F238E27FC236}">
                <a16:creationId xmlns:a16="http://schemas.microsoft.com/office/drawing/2014/main" id="{E0338E8C-AB74-416D-4765-6C0101FBCE0C}"/>
              </a:ext>
            </a:extLst>
          </p:cNvPr>
          <p:cNvSpPr/>
          <p:nvPr/>
        </p:nvSpPr>
        <p:spPr>
          <a:xfrm>
            <a:off x="5404023" y="3888419"/>
            <a:ext cx="3109662" cy="1136342"/>
          </a:xfrm>
          <a:prstGeom prst="ellipse">
            <a:avLst/>
          </a:prstGeom>
          <a:noFill/>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en-CA" b="1">
              <a:ln w="22225">
                <a:solidFill>
                  <a:schemeClr val="accent2"/>
                </a:solidFill>
                <a:prstDash val="solid"/>
              </a:ln>
              <a:solidFill>
                <a:schemeClr val="accent2">
                  <a:lumMod val="40000"/>
                  <a:lumOff val="60000"/>
                </a:schemeClr>
              </a:solidFill>
            </a:endParaRPr>
          </a:p>
        </p:txBody>
      </p:sp>
      <p:cxnSp>
        <p:nvCxnSpPr>
          <p:cNvPr id="9" name="Straight Arrow Connector 8">
            <a:extLst>
              <a:ext uri="{FF2B5EF4-FFF2-40B4-BE49-F238E27FC236}">
                <a16:creationId xmlns:a16="http://schemas.microsoft.com/office/drawing/2014/main" id="{989DB982-CAF3-EE4D-4913-2B01206ADF3E}"/>
              </a:ext>
            </a:extLst>
          </p:cNvPr>
          <p:cNvCxnSpPr>
            <a:cxnSpLocks/>
          </p:cNvCxnSpPr>
          <p:nvPr/>
        </p:nvCxnSpPr>
        <p:spPr>
          <a:xfrm flipV="1">
            <a:off x="8513685" y="2432482"/>
            <a:ext cx="1011315" cy="1846555"/>
          </a:xfrm>
          <a:prstGeom prst="straightConnector1">
            <a:avLst/>
          </a:prstGeom>
          <a:ln>
            <a:tailEnd type="triangle"/>
          </a:ln>
        </p:spPr>
        <p:style>
          <a:lnRef idx="3">
            <a:schemeClr val="accent4"/>
          </a:lnRef>
          <a:fillRef idx="0">
            <a:schemeClr val="accent4"/>
          </a:fillRef>
          <a:effectRef idx="2">
            <a:schemeClr val="accent4"/>
          </a:effectRef>
          <a:fontRef idx="minor">
            <a:schemeClr val="tx1"/>
          </a:fontRef>
        </p:style>
      </p:cxnSp>
      <p:cxnSp>
        <p:nvCxnSpPr>
          <p:cNvPr id="12" name="Straight Arrow Connector 11">
            <a:extLst>
              <a:ext uri="{FF2B5EF4-FFF2-40B4-BE49-F238E27FC236}">
                <a16:creationId xmlns:a16="http://schemas.microsoft.com/office/drawing/2014/main" id="{FFC8E753-ADD9-8650-2DEA-04BF06AFBD16}"/>
              </a:ext>
            </a:extLst>
          </p:cNvPr>
          <p:cNvCxnSpPr>
            <a:cxnSpLocks/>
          </p:cNvCxnSpPr>
          <p:nvPr/>
        </p:nvCxnSpPr>
        <p:spPr>
          <a:xfrm flipV="1">
            <a:off x="11593695" y="2183907"/>
            <a:ext cx="399709" cy="428075"/>
          </a:xfrm>
          <a:prstGeom prst="straightConnector1">
            <a:avLst/>
          </a:prstGeom>
          <a:ln>
            <a:prstDash val="dash"/>
            <a:tailEnd type="triangle"/>
          </a:ln>
        </p:spPr>
        <p:style>
          <a:lnRef idx="3">
            <a:schemeClr val="accent4"/>
          </a:lnRef>
          <a:fillRef idx="0">
            <a:schemeClr val="accent4"/>
          </a:fillRef>
          <a:effectRef idx="2">
            <a:schemeClr val="accent4"/>
          </a:effectRef>
          <a:fontRef idx="minor">
            <a:schemeClr val="tx1"/>
          </a:fontRef>
        </p:style>
      </p:cxnSp>
      <p:sp>
        <p:nvSpPr>
          <p:cNvPr id="15" name="TextBox 14">
            <a:extLst>
              <a:ext uri="{FF2B5EF4-FFF2-40B4-BE49-F238E27FC236}">
                <a16:creationId xmlns:a16="http://schemas.microsoft.com/office/drawing/2014/main" id="{EF5CB8CB-E751-DABB-FBC8-46379A357774}"/>
              </a:ext>
            </a:extLst>
          </p:cNvPr>
          <p:cNvSpPr txBox="1"/>
          <p:nvPr/>
        </p:nvSpPr>
        <p:spPr>
          <a:xfrm>
            <a:off x="5905976" y="3322468"/>
            <a:ext cx="1728821" cy="369332"/>
          </a:xfrm>
          <a:prstGeom prst="rect">
            <a:avLst/>
          </a:prstGeom>
          <a:noFill/>
        </p:spPr>
        <p:txBody>
          <a:bodyPr wrap="square" rtlCol="0">
            <a:spAutoFit/>
          </a:bodyPr>
          <a:lstStyle/>
          <a:p>
            <a:r>
              <a:rPr lang="en-CA" b="1" dirty="0"/>
              <a:t>Consolidation</a:t>
            </a:r>
          </a:p>
        </p:txBody>
      </p:sp>
      <p:sp>
        <p:nvSpPr>
          <p:cNvPr id="16" name="TextBox 15">
            <a:extLst>
              <a:ext uri="{FF2B5EF4-FFF2-40B4-BE49-F238E27FC236}">
                <a16:creationId xmlns:a16="http://schemas.microsoft.com/office/drawing/2014/main" id="{E6A53252-F223-4681-DD56-0D2BD94E71E5}"/>
              </a:ext>
            </a:extLst>
          </p:cNvPr>
          <p:cNvSpPr txBox="1"/>
          <p:nvPr/>
        </p:nvSpPr>
        <p:spPr>
          <a:xfrm>
            <a:off x="9920133" y="3813699"/>
            <a:ext cx="1728821" cy="369332"/>
          </a:xfrm>
          <a:prstGeom prst="rect">
            <a:avLst/>
          </a:prstGeom>
          <a:noFill/>
        </p:spPr>
        <p:txBody>
          <a:bodyPr wrap="square" rtlCol="0">
            <a:spAutoFit/>
          </a:bodyPr>
          <a:lstStyle/>
          <a:p>
            <a:r>
              <a:rPr lang="en-CA" b="1" dirty="0"/>
              <a:t>Consolidation</a:t>
            </a:r>
          </a:p>
        </p:txBody>
      </p:sp>
      <p:sp>
        <p:nvSpPr>
          <p:cNvPr id="17" name="TextBox 16">
            <a:extLst>
              <a:ext uri="{FF2B5EF4-FFF2-40B4-BE49-F238E27FC236}">
                <a16:creationId xmlns:a16="http://schemas.microsoft.com/office/drawing/2014/main" id="{577E5838-1169-3566-DF48-C40C89231B1F}"/>
              </a:ext>
            </a:extLst>
          </p:cNvPr>
          <p:cNvSpPr txBox="1"/>
          <p:nvPr/>
        </p:nvSpPr>
        <p:spPr>
          <a:xfrm rot="17938062">
            <a:off x="8409277" y="2559601"/>
            <a:ext cx="1390486" cy="369332"/>
          </a:xfrm>
          <a:prstGeom prst="rect">
            <a:avLst/>
          </a:prstGeom>
          <a:noFill/>
        </p:spPr>
        <p:txBody>
          <a:bodyPr wrap="square" rtlCol="0">
            <a:spAutoFit/>
          </a:bodyPr>
          <a:lstStyle/>
          <a:p>
            <a:r>
              <a:rPr lang="en-CA" dirty="0"/>
              <a:t>Breakout</a:t>
            </a:r>
          </a:p>
        </p:txBody>
      </p:sp>
      <p:sp>
        <p:nvSpPr>
          <p:cNvPr id="18" name="TextBox 17">
            <a:extLst>
              <a:ext uri="{FF2B5EF4-FFF2-40B4-BE49-F238E27FC236}">
                <a16:creationId xmlns:a16="http://schemas.microsoft.com/office/drawing/2014/main" id="{0A2D7CE6-9833-E8FE-EE4B-B9F8B1238074}"/>
              </a:ext>
            </a:extLst>
          </p:cNvPr>
          <p:cNvSpPr txBox="1"/>
          <p:nvPr/>
        </p:nvSpPr>
        <p:spPr>
          <a:xfrm rot="18553629">
            <a:off x="11174036" y="1808726"/>
            <a:ext cx="1390486" cy="369332"/>
          </a:xfrm>
          <a:prstGeom prst="rect">
            <a:avLst/>
          </a:prstGeom>
          <a:noFill/>
        </p:spPr>
        <p:txBody>
          <a:bodyPr wrap="square" rtlCol="0">
            <a:spAutoFit/>
          </a:bodyPr>
          <a:lstStyle/>
          <a:p>
            <a:r>
              <a:rPr lang="en-CA" dirty="0"/>
              <a:t>Breakout</a:t>
            </a:r>
          </a:p>
        </p:txBody>
      </p:sp>
      <p:sp>
        <p:nvSpPr>
          <p:cNvPr id="8" name="Slide Number Placeholder 7">
            <a:extLst>
              <a:ext uri="{FF2B5EF4-FFF2-40B4-BE49-F238E27FC236}">
                <a16:creationId xmlns:a16="http://schemas.microsoft.com/office/drawing/2014/main" id="{9B3F326C-63CF-30BA-7622-FD8D14DF5E83}"/>
              </a:ext>
            </a:extLst>
          </p:cNvPr>
          <p:cNvSpPr>
            <a:spLocks noGrp="1"/>
          </p:cNvSpPr>
          <p:nvPr>
            <p:ph type="sldNum" sz="quarter" idx="12"/>
          </p:nvPr>
        </p:nvSpPr>
        <p:spPr/>
        <p:txBody>
          <a:bodyPr/>
          <a:lstStyle/>
          <a:p>
            <a:fld id="{D57F1E4F-1CFF-5643-939E-217C01CDF565}" type="slidenum">
              <a:rPr lang="en-US" smtClean="0"/>
              <a:pPr/>
              <a:t>3</a:t>
            </a:fld>
            <a:endParaRPr lang="en-US" dirty="0"/>
          </a:p>
        </p:txBody>
      </p:sp>
    </p:spTree>
    <p:extLst>
      <p:ext uri="{BB962C8B-B14F-4D97-AF65-F5344CB8AC3E}">
        <p14:creationId xmlns:p14="http://schemas.microsoft.com/office/powerpoint/2010/main" val="537034252"/>
      </p:ext>
    </p:extLst>
  </p:cSld>
  <p:clrMapOvr>
    <a:masterClrMapping/>
  </p:clrMapOvr>
  <mc:AlternateContent xmlns:mc="http://schemas.openxmlformats.org/markup-compatibility/2006" xmlns:p14="http://schemas.microsoft.com/office/powerpoint/2010/main">
    <mc:Choice Requires="p14">
      <p:transition spd="slow" p14:dur="800">
        <p14:flythrough dir="out"/>
        <p:sndAc>
          <p:stSnd>
            <p:snd r:embed="rId2" name="whoosh.wav"/>
          </p:stSnd>
        </p:sndAc>
      </p:transition>
    </mc:Choice>
    <mc:Fallback xmlns="">
      <p:transition spd="slow">
        <p:fade/>
        <p:sndAc>
          <p:stSnd>
            <p:snd r:embed="rId10" name="whoosh.wav"/>
          </p:stSnd>
        </p:sndAc>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6" name="Rectangle 71">
            <a:extLst>
              <a:ext uri="{FF2B5EF4-FFF2-40B4-BE49-F238E27FC236}">
                <a16:creationId xmlns:a16="http://schemas.microsoft.com/office/drawing/2014/main" id="{68375697-2869-412A-AEB4-B32967993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stock chart with orange graphs and numbers">
            <a:extLst>
              <a:ext uri="{FF2B5EF4-FFF2-40B4-BE49-F238E27FC236}">
                <a16:creationId xmlns:a16="http://schemas.microsoft.com/office/drawing/2014/main" id="{38919A1F-2938-F024-7BBD-718DCDF2C580}"/>
              </a:ext>
            </a:extLst>
          </p:cNvPr>
          <p:cNvPicPr>
            <a:picLocks noChangeAspect="1"/>
          </p:cNvPicPr>
          <p:nvPr/>
        </p:nvPicPr>
        <p:blipFill rotWithShape="1">
          <a:blip r:embed="rId3"/>
          <a:srcRect l="43067" t="9091" r="15111"/>
          <a:stretch/>
        </p:blipFill>
        <p:spPr>
          <a:xfrm>
            <a:off x="20" y="10"/>
            <a:ext cx="4726526" cy="6857990"/>
          </a:xfrm>
          <a:prstGeom prst="rect">
            <a:avLst/>
          </a:prstGeom>
        </p:spPr>
      </p:pic>
      <p:grpSp>
        <p:nvGrpSpPr>
          <p:cNvPr id="87" name="Group 73">
            <a:extLst>
              <a:ext uri="{FF2B5EF4-FFF2-40B4-BE49-F238E27FC236}">
                <a16:creationId xmlns:a16="http://schemas.microsoft.com/office/drawing/2014/main" id="{2DE9E2D4-C94D-4382-BD75-9A451C3DC7F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290265" y="-12875"/>
            <a:ext cx="2604396" cy="6890194"/>
            <a:chOff x="2199787" y="-12875"/>
            <a:chExt cx="2679011" cy="6890194"/>
          </a:xfrm>
        </p:grpSpPr>
        <p:sp useBgFill="1">
          <p:nvSpPr>
            <p:cNvPr id="88" name="Rectangle 19">
              <a:extLst>
                <a:ext uri="{FF2B5EF4-FFF2-40B4-BE49-F238E27FC236}">
                  <a16:creationId xmlns:a16="http://schemas.microsoft.com/office/drawing/2014/main" id="{8348A120-519A-4F2A-BE9F-C1CC48B109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white">
            <a:xfrm>
              <a:off x="2199787" y="-12875"/>
              <a:ext cx="2679011" cy="5301468"/>
            </a:xfrm>
            <a:custGeom>
              <a:avLst/>
              <a:gdLst>
                <a:gd name="connsiteX0" fmla="*/ 0 w 2570017"/>
                <a:gd name="connsiteY0" fmla="*/ 0 h 2554287"/>
                <a:gd name="connsiteX1" fmla="*/ 2570017 w 2570017"/>
                <a:gd name="connsiteY1" fmla="*/ 0 h 2554287"/>
                <a:gd name="connsiteX2" fmla="*/ 2570017 w 2570017"/>
                <a:gd name="connsiteY2" fmla="*/ 2554287 h 2554287"/>
                <a:gd name="connsiteX3" fmla="*/ 0 w 2570017"/>
                <a:gd name="connsiteY3" fmla="*/ 2554287 h 2554287"/>
                <a:gd name="connsiteX4" fmla="*/ 0 w 2570017"/>
                <a:gd name="connsiteY4" fmla="*/ 0 h 2554287"/>
                <a:gd name="connsiteX0" fmla="*/ 904009 w 2570017"/>
                <a:gd name="connsiteY0" fmla="*/ 0 h 2554287"/>
                <a:gd name="connsiteX1" fmla="*/ 2570017 w 2570017"/>
                <a:gd name="connsiteY1" fmla="*/ 0 h 2554287"/>
                <a:gd name="connsiteX2" fmla="*/ 2570017 w 2570017"/>
                <a:gd name="connsiteY2" fmla="*/ 2554287 h 2554287"/>
                <a:gd name="connsiteX3" fmla="*/ 0 w 2570017"/>
                <a:gd name="connsiteY3" fmla="*/ 2554287 h 2554287"/>
                <a:gd name="connsiteX4" fmla="*/ 904009 w 2570017"/>
                <a:gd name="connsiteY4" fmla="*/ 0 h 2554287"/>
                <a:gd name="connsiteX0" fmla="*/ 644236 w 2570017"/>
                <a:gd name="connsiteY0" fmla="*/ 10391 h 2554287"/>
                <a:gd name="connsiteX1" fmla="*/ 2570017 w 2570017"/>
                <a:gd name="connsiteY1" fmla="*/ 0 h 2554287"/>
                <a:gd name="connsiteX2" fmla="*/ 2570017 w 2570017"/>
                <a:gd name="connsiteY2" fmla="*/ 2554287 h 2554287"/>
                <a:gd name="connsiteX3" fmla="*/ 0 w 2570017"/>
                <a:gd name="connsiteY3" fmla="*/ 2554287 h 2554287"/>
                <a:gd name="connsiteX4" fmla="*/ 644236 w 2570017"/>
                <a:gd name="connsiteY4" fmla="*/ 10391 h 2554287"/>
                <a:gd name="connsiteX0" fmla="*/ 633845 w 2570017"/>
                <a:gd name="connsiteY0" fmla="*/ 0 h 2554287"/>
                <a:gd name="connsiteX1" fmla="*/ 2570017 w 2570017"/>
                <a:gd name="connsiteY1" fmla="*/ 0 h 2554287"/>
                <a:gd name="connsiteX2" fmla="*/ 2570017 w 2570017"/>
                <a:gd name="connsiteY2" fmla="*/ 2554287 h 2554287"/>
                <a:gd name="connsiteX3" fmla="*/ 0 w 2570017"/>
                <a:gd name="connsiteY3" fmla="*/ 2554287 h 2554287"/>
                <a:gd name="connsiteX4" fmla="*/ 633845 w 2570017"/>
                <a:gd name="connsiteY4" fmla="*/ 0 h 2554287"/>
                <a:gd name="connsiteX0" fmla="*/ 675409 w 2611581"/>
                <a:gd name="connsiteY0" fmla="*/ 0 h 2554287"/>
                <a:gd name="connsiteX1" fmla="*/ 2611581 w 2611581"/>
                <a:gd name="connsiteY1" fmla="*/ 0 h 2554287"/>
                <a:gd name="connsiteX2" fmla="*/ 2611581 w 2611581"/>
                <a:gd name="connsiteY2" fmla="*/ 2554287 h 2554287"/>
                <a:gd name="connsiteX3" fmla="*/ 0 w 2611581"/>
                <a:gd name="connsiteY3" fmla="*/ 2554287 h 2554287"/>
                <a:gd name="connsiteX4" fmla="*/ 675409 w 2611581"/>
                <a:gd name="connsiteY4" fmla="*/ 0 h 2554287"/>
                <a:gd name="connsiteX0" fmla="*/ 650979 w 2587151"/>
                <a:gd name="connsiteY0" fmla="*/ 0 h 2554287"/>
                <a:gd name="connsiteX1" fmla="*/ 2587151 w 2587151"/>
                <a:gd name="connsiteY1" fmla="*/ 0 h 2554287"/>
                <a:gd name="connsiteX2" fmla="*/ 2587151 w 2587151"/>
                <a:gd name="connsiteY2" fmla="*/ 2554287 h 2554287"/>
                <a:gd name="connsiteX3" fmla="*/ 0 w 2587151"/>
                <a:gd name="connsiteY3" fmla="*/ 2548595 h 2554287"/>
                <a:gd name="connsiteX4" fmla="*/ 650979 w 2587151"/>
                <a:gd name="connsiteY4" fmla="*/ 0 h 2554287"/>
                <a:gd name="connsiteX0" fmla="*/ 730379 w 2587151"/>
                <a:gd name="connsiteY0" fmla="*/ 5692 h 2554287"/>
                <a:gd name="connsiteX1" fmla="*/ 2587151 w 2587151"/>
                <a:gd name="connsiteY1" fmla="*/ 0 h 2554287"/>
                <a:gd name="connsiteX2" fmla="*/ 2587151 w 2587151"/>
                <a:gd name="connsiteY2" fmla="*/ 2554287 h 2554287"/>
                <a:gd name="connsiteX3" fmla="*/ 0 w 2587151"/>
                <a:gd name="connsiteY3" fmla="*/ 2548595 h 2554287"/>
                <a:gd name="connsiteX4" fmla="*/ 730379 w 2587151"/>
                <a:gd name="connsiteY4" fmla="*/ 5692 h 2554287"/>
                <a:gd name="connsiteX0" fmla="*/ 864750 w 2587151"/>
                <a:gd name="connsiteY0" fmla="*/ 2847 h 2554287"/>
                <a:gd name="connsiteX1" fmla="*/ 2587151 w 2587151"/>
                <a:gd name="connsiteY1" fmla="*/ 0 h 2554287"/>
                <a:gd name="connsiteX2" fmla="*/ 2587151 w 2587151"/>
                <a:gd name="connsiteY2" fmla="*/ 2554287 h 2554287"/>
                <a:gd name="connsiteX3" fmla="*/ 0 w 2587151"/>
                <a:gd name="connsiteY3" fmla="*/ 2548595 h 2554287"/>
                <a:gd name="connsiteX4" fmla="*/ 864750 w 2587151"/>
                <a:gd name="connsiteY4" fmla="*/ 2847 h 2554287"/>
                <a:gd name="connsiteX0" fmla="*/ 883073 w 2587151"/>
                <a:gd name="connsiteY0" fmla="*/ 1 h 2554287"/>
                <a:gd name="connsiteX1" fmla="*/ 2587151 w 2587151"/>
                <a:gd name="connsiteY1" fmla="*/ 0 h 2554287"/>
                <a:gd name="connsiteX2" fmla="*/ 2587151 w 2587151"/>
                <a:gd name="connsiteY2" fmla="*/ 2554287 h 2554287"/>
                <a:gd name="connsiteX3" fmla="*/ 0 w 2587151"/>
                <a:gd name="connsiteY3" fmla="*/ 2548595 h 2554287"/>
                <a:gd name="connsiteX4" fmla="*/ 883073 w 2587151"/>
                <a:gd name="connsiteY4" fmla="*/ 1 h 2554287"/>
                <a:gd name="connsiteX0" fmla="*/ 895288 w 2599366"/>
                <a:gd name="connsiteY0" fmla="*/ 1 h 2554287"/>
                <a:gd name="connsiteX1" fmla="*/ 2599366 w 2599366"/>
                <a:gd name="connsiteY1" fmla="*/ 0 h 2554287"/>
                <a:gd name="connsiteX2" fmla="*/ 2599366 w 2599366"/>
                <a:gd name="connsiteY2" fmla="*/ 2554287 h 2554287"/>
                <a:gd name="connsiteX3" fmla="*/ 0 w 2599366"/>
                <a:gd name="connsiteY3" fmla="*/ 2542904 h 2554287"/>
                <a:gd name="connsiteX4" fmla="*/ 895288 w 2599366"/>
                <a:gd name="connsiteY4" fmla="*/ 1 h 2554287"/>
                <a:gd name="connsiteX0" fmla="*/ 895288 w 2599366"/>
                <a:gd name="connsiteY0" fmla="*/ 1 h 2554287"/>
                <a:gd name="connsiteX1" fmla="*/ 2599366 w 2599366"/>
                <a:gd name="connsiteY1" fmla="*/ 0 h 2554287"/>
                <a:gd name="connsiteX2" fmla="*/ 2599366 w 2599366"/>
                <a:gd name="connsiteY2" fmla="*/ 2554287 h 2554287"/>
                <a:gd name="connsiteX3" fmla="*/ 0 w 2599366"/>
                <a:gd name="connsiteY3" fmla="*/ 2542904 h 2554287"/>
                <a:gd name="connsiteX4" fmla="*/ 895288 w 2599366"/>
                <a:gd name="connsiteY4" fmla="*/ 1 h 2554287"/>
                <a:gd name="connsiteX0" fmla="*/ 895288 w 2611581"/>
                <a:gd name="connsiteY0" fmla="*/ 1 h 2565670"/>
                <a:gd name="connsiteX1" fmla="*/ 2599366 w 2611581"/>
                <a:gd name="connsiteY1" fmla="*/ 0 h 2565670"/>
                <a:gd name="connsiteX2" fmla="*/ 2611581 w 2611581"/>
                <a:gd name="connsiteY2" fmla="*/ 2565670 h 2565670"/>
                <a:gd name="connsiteX3" fmla="*/ 0 w 2611581"/>
                <a:gd name="connsiteY3" fmla="*/ 2542904 h 2565670"/>
                <a:gd name="connsiteX4" fmla="*/ 895288 w 2611581"/>
                <a:gd name="connsiteY4" fmla="*/ 1 h 2565670"/>
                <a:gd name="connsiteX0" fmla="*/ 895288 w 2611581"/>
                <a:gd name="connsiteY0" fmla="*/ 1 h 2565670"/>
                <a:gd name="connsiteX1" fmla="*/ 2599366 w 2611581"/>
                <a:gd name="connsiteY1" fmla="*/ 0 h 2565670"/>
                <a:gd name="connsiteX2" fmla="*/ 2611581 w 2611581"/>
                <a:gd name="connsiteY2" fmla="*/ 2565670 h 2565670"/>
                <a:gd name="connsiteX3" fmla="*/ 0 w 2611581"/>
                <a:gd name="connsiteY3" fmla="*/ 2542904 h 2565670"/>
                <a:gd name="connsiteX4" fmla="*/ 895288 w 2611581"/>
                <a:gd name="connsiteY4" fmla="*/ 1 h 2565670"/>
                <a:gd name="connsiteX0" fmla="*/ 895288 w 2611581"/>
                <a:gd name="connsiteY0" fmla="*/ 1 h 2565670"/>
                <a:gd name="connsiteX1" fmla="*/ 2599366 w 2611581"/>
                <a:gd name="connsiteY1" fmla="*/ 0 h 2565670"/>
                <a:gd name="connsiteX2" fmla="*/ 2611581 w 2611581"/>
                <a:gd name="connsiteY2" fmla="*/ 2565670 h 2565670"/>
                <a:gd name="connsiteX3" fmla="*/ 0 w 2611581"/>
                <a:gd name="connsiteY3" fmla="*/ 2545750 h 2565670"/>
                <a:gd name="connsiteX4" fmla="*/ 895288 w 2611581"/>
                <a:gd name="connsiteY4" fmla="*/ 1 h 2565670"/>
                <a:gd name="connsiteX0" fmla="*/ 1544433 w 3260726"/>
                <a:gd name="connsiteY0" fmla="*/ 1 h 2565670"/>
                <a:gd name="connsiteX1" fmla="*/ 3248511 w 3260726"/>
                <a:gd name="connsiteY1" fmla="*/ 0 h 2565670"/>
                <a:gd name="connsiteX2" fmla="*/ 3260726 w 3260726"/>
                <a:gd name="connsiteY2" fmla="*/ 2565670 h 2565670"/>
                <a:gd name="connsiteX3" fmla="*/ 0 w 3260726"/>
                <a:gd name="connsiteY3" fmla="*/ 2521058 h 2565670"/>
                <a:gd name="connsiteX4" fmla="*/ 1544433 w 3260726"/>
                <a:gd name="connsiteY4" fmla="*/ 1 h 2565670"/>
                <a:gd name="connsiteX0" fmla="*/ 921784 w 3260726"/>
                <a:gd name="connsiteY0" fmla="*/ 12347 h 2565670"/>
                <a:gd name="connsiteX1" fmla="*/ 3248511 w 3260726"/>
                <a:gd name="connsiteY1" fmla="*/ 0 h 2565670"/>
                <a:gd name="connsiteX2" fmla="*/ 3260726 w 3260726"/>
                <a:gd name="connsiteY2" fmla="*/ 2565670 h 2565670"/>
                <a:gd name="connsiteX3" fmla="*/ 0 w 3260726"/>
                <a:gd name="connsiteY3" fmla="*/ 2521058 h 2565670"/>
                <a:gd name="connsiteX4" fmla="*/ 921784 w 3260726"/>
                <a:gd name="connsiteY4" fmla="*/ 12347 h 2565670"/>
                <a:gd name="connsiteX0" fmla="*/ 921784 w 3260726"/>
                <a:gd name="connsiteY0" fmla="*/ 12347 h 2565670"/>
                <a:gd name="connsiteX1" fmla="*/ 2321160 w 3260726"/>
                <a:gd name="connsiteY1" fmla="*/ 0 h 2565670"/>
                <a:gd name="connsiteX2" fmla="*/ 3260726 w 3260726"/>
                <a:gd name="connsiteY2" fmla="*/ 2565670 h 2565670"/>
                <a:gd name="connsiteX3" fmla="*/ 0 w 3260726"/>
                <a:gd name="connsiteY3" fmla="*/ 2521058 h 2565670"/>
                <a:gd name="connsiteX4" fmla="*/ 921784 w 3260726"/>
                <a:gd name="connsiteY4" fmla="*/ 12347 h 2565670"/>
                <a:gd name="connsiteX0" fmla="*/ 921784 w 2322228"/>
                <a:gd name="connsiteY0" fmla="*/ 12347 h 2565670"/>
                <a:gd name="connsiteX1" fmla="*/ 2321160 w 2322228"/>
                <a:gd name="connsiteY1" fmla="*/ 0 h 2565670"/>
                <a:gd name="connsiteX2" fmla="*/ 2320129 w 2322228"/>
                <a:gd name="connsiteY2" fmla="*/ 2565670 h 2565670"/>
                <a:gd name="connsiteX3" fmla="*/ 0 w 2322228"/>
                <a:gd name="connsiteY3" fmla="*/ 2521058 h 2565670"/>
                <a:gd name="connsiteX4" fmla="*/ 921784 w 2322228"/>
                <a:gd name="connsiteY4" fmla="*/ 12347 h 2565670"/>
                <a:gd name="connsiteX0" fmla="*/ 921784 w 2322228"/>
                <a:gd name="connsiteY0" fmla="*/ 0 h 2571841"/>
                <a:gd name="connsiteX1" fmla="*/ 2321160 w 2322228"/>
                <a:gd name="connsiteY1" fmla="*/ 6171 h 2571841"/>
                <a:gd name="connsiteX2" fmla="*/ 2320129 w 2322228"/>
                <a:gd name="connsiteY2" fmla="*/ 2571841 h 2571841"/>
                <a:gd name="connsiteX3" fmla="*/ 0 w 2322228"/>
                <a:gd name="connsiteY3" fmla="*/ 2527229 h 2571841"/>
                <a:gd name="connsiteX4" fmla="*/ 921784 w 2322228"/>
                <a:gd name="connsiteY4" fmla="*/ 0 h 2571841"/>
                <a:gd name="connsiteX0" fmla="*/ 921784 w 2611583"/>
                <a:gd name="connsiteY0" fmla="*/ 0 h 2540977"/>
                <a:gd name="connsiteX1" fmla="*/ 2321160 w 2611583"/>
                <a:gd name="connsiteY1" fmla="*/ 6171 h 2540977"/>
                <a:gd name="connsiteX2" fmla="*/ 2611583 w 2611583"/>
                <a:gd name="connsiteY2" fmla="*/ 2540977 h 2540977"/>
                <a:gd name="connsiteX3" fmla="*/ 0 w 2611583"/>
                <a:gd name="connsiteY3" fmla="*/ 2527229 h 2540977"/>
                <a:gd name="connsiteX4" fmla="*/ 921784 w 2611583"/>
                <a:gd name="connsiteY4" fmla="*/ 0 h 2540977"/>
                <a:gd name="connsiteX0" fmla="*/ 921784 w 2611583"/>
                <a:gd name="connsiteY0" fmla="*/ 2 h 2540979"/>
                <a:gd name="connsiteX1" fmla="*/ 2572870 w 2611583"/>
                <a:gd name="connsiteY1" fmla="*/ 0 h 2540979"/>
                <a:gd name="connsiteX2" fmla="*/ 2611583 w 2611583"/>
                <a:gd name="connsiteY2" fmla="*/ 2540979 h 2540979"/>
                <a:gd name="connsiteX3" fmla="*/ 0 w 2611583"/>
                <a:gd name="connsiteY3" fmla="*/ 2527231 h 2540979"/>
                <a:gd name="connsiteX4" fmla="*/ 921784 w 2611583"/>
                <a:gd name="connsiteY4" fmla="*/ 2 h 2540979"/>
                <a:gd name="connsiteX0" fmla="*/ 921784 w 2705467"/>
                <a:gd name="connsiteY0" fmla="*/ 0 h 2540977"/>
                <a:gd name="connsiteX1" fmla="*/ 2705349 w 2705467"/>
                <a:gd name="connsiteY1" fmla="*/ 6171 h 2540977"/>
                <a:gd name="connsiteX2" fmla="*/ 2611583 w 2705467"/>
                <a:gd name="connsiteY2" fmla="*/ 2540977 h 2540977"/>
                <a:gd name="connsiteX3" fmla="*/ 0 w 2705467"/>
                <a:gd name="connsiteY3" fmla="*/ 2527229 h 2540977"/>
                <a:gd name="connsiteX4" fmla="*/ 921784 w 2705467"/>
                <a:gd name="connsiteY4" fmla="*/ 0 h 2540977"/>
                <a:gd name="connsiteX0" fmla="*/ 921784 w 2718702"/>
                <a:gd name="connsiteY0" fmla="*/ 2 h 2540979"/>
                <a:gd name="connsiteX1" fmla="*/ 2718597 w 2718702"/>
                <a:gd name="connsiteY1" fmla="*/ 0 h 2540979"/>
                <a:gd name="connsiteX2" fmla="*/ 2611583 w 2718702"/>
                <a:gd name="connsiteY2" fmla="*/ 2540979 h 2540979"/>
                <a:gd name="connsiteX3" fmla="*/ 0 w 2718702"/>
                <a:gd name="connsiteY3" fmla="*/ 2527231 h 2540979"/>
                <a:gd name="connsiteX4" fmla="*/ 921784 w 2718702"/>
                <a:gd name="connsiteY4" fmla="*/ 2 h 2540979"/>
                <a:gd name="connsiteX0" fmla="*/ 921784 w 2679012"/>
                <a:gd name="connsiteY0" fmla="*/ 0 h 2540977"/>
                <a:gd name="connsiteX1" fmla="*/ 2678853 w 2679012"/>
                <a:gd name="connsiteY1" fmla="*/ 6171 h 2540977"/>
                <a:gd name="connsiteX2" fmla="*/ 2611583 w 2679012"/>
                <a:gd name="connsiteY2" fmla="*/ 2540977 h 2540977"/>
                <a:gd name="connsiteX3" fmla="*/ 0 w 2679012"/>
                <a:gd name="connsiteY3" fmla="*/ 2527229 h 2540977"/>
                <a:gd name="connsiteX4" fmla="*/ 921784 w 2679012"/>
                <a:gd name="connsiteY4" fmla="*/ 0 h 25409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79012" h="2540977">
                  <a:moveTo>
                    <a:pt x="921784" y="0"/>
                  </a:moveTo>
                  <a:lnTo>
                    <a:pt x="2678853" y="6171"/>
                  </a:lnTo>
                  <a:cubicBezTo>
                    <a:pt x="2682925" y="861394"/>
                    <a:pt x="2607511" y="1685754"/>
                    <a:pt x="2611583" y="2540977"/>
                  </a:cubicBezTo>
                  <a:lnTo>
                    <a:pt x="0" y="2527229"/>
                  </a:lnTo>
                  <a:lnTo>
                    <a:pt x="921784" y="0"/>
                  </a:lnTo>
                  <a:close/>
                </a:path>
              </a:pathLst>
            </a:custGeom>
            <a:blipFill rotWithShape="0">
              <a:blip r:embed="rId4">
                <a:duotone>
                  <a:schemeClr val="bg2">
                    <a:shade val="76000"/>
                    <a:satMod val="180000"/>
                  </a:schemeClr>
                  <a:schemeClr val="bg2">
                    <a:tint val="80000"/>
                    <a:satMod val="120000"/>
                    <a:lumMod val="180000"/>
                  </a:schemeClr>
                </a:duotone>
              </a:blip>
              <a:stretch>
                <a:fillRect l="-114598" r="-265621" b="-28686"/>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9" name="Rectangle 20">
              <a:extLst>
                <a:ext uri="{FF2B5EF4-FFF2-40B4-BE49-F238E27FC236}">
                  <a16:creationId xmlns:a16="http://schemas.microsoft.com/office/drawing/2014/main" id="{8AE68E3F-5084-4FF1-9164-9A44B19D39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white">
            <a:xfrm>
              <a:off x="2211875" y="5257482"/>
              <a:ext cx="2586931" cy="1619837"/>
            </a:xfrm>
            <a:custGeom>
              <a:avLst/>
              <a:gdLst>
                <a:gd name="connsiteX0" fmla="*/ 0 w 2611581"/>
                <a:gd name="connsiteY0" fmla="*/ 0 h 4303713"/>
                <a:gd name="connsiteX1" fmla="*/ 2611581 w 2611581"/>
                <a:gd name="connsiteY1" fmla="*/ 0 h 4303713"/>
                <a:gd name="connsiteX2" fmla="*/ 2611581 w 2611581"/>
                <a:gd name="connsiteY2" fmla="*/ 4303713 h 4303713"/>
                <a:gd name="connsiteX3" fmla="*/ 0 w 2611581"/>
                <a:gd name="connsiteY3" fmla="*/ 4303713 h 4303713"/>
                <a:gd name="connsiteX4" fmla="*/ 0 w 2611581"/>
                <a:gd name="connsiteY4" fmla="*/ 0 h 4303713"/>
                <a:gd name="connsiteX0" fmla="*/ 0 w 2611581"/>
                <a:gd name="connsiteY0" fmla="*/ 0 h 4314104"/>
                <a:gd name="connsiteX1" fmla="*/ 2611581 w 2611581"/>
                <a:gd name="connsiteY1" fmla="*/ 0 h 4314104"/>
                <a:gd name="connsiteX2" fmla="*/ 2611581 w 2611581"/>
                <a:gd name="connsiteY2" fmla="*/ 4303713 h 4314104"/>
                <a:gd name="connsiteX3" fmla="*/ 1693718 w 2611581"/>
                <a:gd name="connsiteY3" fmla="*/ 4314104 h 4314104"/>
                <a:gd name="connsiteX4" fmla="*/ 0 w 2611581"/>
                <a:gd name="connsiteY4" fmla="*/ 0 h 4314104"/>
                <a:gd name="connsiteX0" fmla="*/ 0 w 2611581"/>
                <a:gd name="connsiteY0" fmla="*/ 0 h 4314104"/>
                <a:gd name="connsiteX1" fmla="*/ 2611581 w 2611581"/>
                <a:gd name="connsiteY1" fmla="*/ 0 h 4314104"/>
                <a:gd name="connsiteX2" fmla="*/ 2611581 w 2611581"/>
                <a:gd name="connsiteY2" fmla="*/ 4303713 h 4314104"/>
                <a:gd name="connsiteX3" fmla="*/ 1963882 w 2611581"/>
                <a:gd name="connsiteY3" fmla="*/ 4314104 h 4314104"/>
                <a:gd name="connsiteX4" fmla="*/ 0 w 2611581"/>
                <a:gd name="connsiteY4" fmla="*/ 0 h 4314104"/>
                <a:gd name="connsiteX0" fmla="*/ 0 w 2611581"/>
                <a:gd name="connsiteY0" fmla="*/ 0 h 4303713"/>
                <a:gd name="connsiteX1" fmla="*/ 2611581 w 2611581"/>
                <a:gd name="connsiteY1" fmla="*/ 0 h 4303713"/>
                <a:gd name="connsiteX2" fmla="*/ 2611581 w 2611581"/>
                <a:gd name="connsiteY2" fmla="*/ 4303713 h 4303713"/>
                <a:gd name="connsiteX3" fmla="*/ 2213264 w 2611581"/>
                <a:gd name="connsiteY3" fmla="*/ 4293322 h 4303713"/>
                <a:gd name="connsiteX4" fmla="*/ 0 w 2611581"/>
                <a:gd name="connsiteY4" fmla="*/ 0 h 4303713"/>
                <a:gd name="connsiteX0" fmla="*/ 0 w 2611581"/>
                <a:gd name="connsiteY0" fmla="*/ 0 h 4303713"/>
                <a:gd name="connsiteX1" fmla="*/ 2611581 w 2611581"/>
                <a:gd name="connsiteY1" fmla="*/ 0 h 4303713"/>
                <a:gd name="connsiteX2" fmla="*/ 2611581 w 2611581"/>
                <a:gd name="connsiteY2" fmla="*/ 4303713 h 4303713"/>
                <a:gd name="connsiteX3" fmla="*/ 2171701 w 2611581"/>
                <a:gd name="connsiteY3" fmla="*/ 3638695 h 4303713"/>
                <a:gd name="connsiteX4" fmla="*/ 0 w 2611581"/>
                <a:gd name="connsiteY4" fmla="*/ 0 h 4303713"/>
                <a:gd name="connsiteX0" fmla="*/ 0 w 2720934"/>
                <a:gd name="connsiteY0" fmla="*/ 268283 h 4303713"/>
                <a:gd name="connsiteX1" fmla="*/ 2720934 w 2720934"/>
                <a:gd name="connsiteY1" fmla="*/ 0 h 4303713"/>
                <a:gd name="connsiteX2" fmla="*/ 2720934 w 2720934"/>
                <a:gd name="connsiteY2" fmla="*/ 4303713 h 4303713"/>
                <a:gd name="connsiteX3" fmla="*/ 2281054 w 2720934"/>
                <a:gd name="connsiteY3" fmla="*/ 3638695 h 4303713"/>
                <a:gd name="connsiteX4" fmla="*/ 0 w 2720934"/>
                <a:gd name="connsiteY4" fmla="*/ 268283 h 4303713"/>
                <a:gd name="connsiteX0" fmla="*/ 0 w 2720934"/>
                <a:gd name="connsiteY0" fmla="*/ 268283 h 4303713"/>
                <a:gd name="connsiteX1" fmla="*/ 2720934 w 2720934"/>
                <a:gd name="connsiteY1" fmla="*/ 0 h 4303713"/>
                <a:gd name="connsiteX2" fmla="*/ 2720934 w 2720934"/>
                <a:gd name="connsiteY2" fmla="*/ 4303713 h 4303713"/>
                <a:gd name="connsiteX3" fmla="*/ 2264231 w 2720934"/>
                <a:gd name="connsiteY3" fmla="*/ 3717600 h 4303713"/>
                <a:gd name="connsiteX4" fmla="*/ 0 w 2720934"/>
                <a:gd name="connsiteY4" fmla="*/ 268283 h 4303713"/>
                <a:gd name="connsiteX0" fmla="*/ 0 w 2720934"/>
                <a:gd name="connsiteY0" fmla="*/ 268283 h 4335275"/>
                <a:gd name="connsiteX1" fmla="*/ 2720934 w 2720934"/>
                <a:gd name="connsiteY1" fmla="*/ 0 h 4335275"/>
                <a:gd name="connsiteX2" fmla="*/ 2653639 w 2720934"/>
                <a:gd name="connsiteY2" fmla="*/ 4335275 h 4335275"/>
                <a:gd name="connsiteX3" fmla="*/ 2264231 w 2720934"/>
                <a:gd name="connsiteY3" fmla="*/ 3717600 h 4335275"/>
                <a:gd name="connsiteX4" fmla="*/ 0 w 2720934"/>
                <a:gd name="connsiteY4" fmla="*/ 268283 h 4335275"/>
                <a:gd name="connsiteX0" fmla="*/ 0 w 2737757"/>
                <a:gd name="connsiteY0" fmla="*/ 236721 h 4335275"/>
                <a:gd name="connsiteX1" fmla="*/ 2737757 w 2737757"/>
                <a:gd name="connsiteY1" fmla="*/ 0 h 4335275"/>
                <a:gd name="connsiteX2" fmla="*/ 2670462 w 2737757"/>
                <a:gd name="connsiteY2" fmla="*/ 4335275 h 4335275"/>
                <a:gd name="connsiteX3" fmla="*/ 2281054 w 2737757"/>
                <a:gd name="connsiteY3" fmla="*/ 3717600 h 4335275"/>
                <a:gd name="connsiteX4" fmla="*/ 0 w 2737757"/>
                <a:gd name="connsiteY4" fmla="*/ 236721 h 4335275"/>
                <a:gd name="connsiteX0" fmla="*/ 0 w 2729346"/>
                <a:gd name="connsiteY0" fmla="*/ 0 h 4098554"/>
                <a:gd name="connsiteX1" fmla="*/ 2729346 w 2729346"/>
                <a:gd name="connsiteY1" fmla="*/ 126250 h 4098554"/>
                <a:gd name="connsiteX2" fmla="*/ 2670462 w 2729346"/>
                <a:gd name="connsiteY2" fmla="*/ 4098554 h 4098554"/>
                <a:gd name="connsiteX3" fmla="*/ 2281054 w 2729346"/>
                <a:gd name="connsiteY3" fmla="*/ 3480879 h 4098554"/>
                <a:gd name="connsiteX4" fmla="*/ 0 w 2729346"/>
                <a:gd name="connsiteY4" fmla="*/ 0 h 4098554"/>
                <a:gd name="connsiteX0" fmla="*/ 0 w 2720934"/>
                <a:gd name="connsiteY0" fmla="*/ 0 h 4098554"/>
                <a:gd name="connsiteX1" fmla="*/ 2720934 w 2720934"/>
                <a:gd name="connsiteY1" fmla="*/ 31562 h 4098554"/>
                <a:gd name="connsiteX2" fmla="*/ 2670462 w 2720934"/>
                <a:gd name="connsiteY2" fmla="*/ 4098554 h 4098554"/>
                <a:gd name="connsiteX3" fmla="*/ 2281054 w 2720934"/>
                <a:gd name="connsiteY3" fmla="*/ 3480879 h 4098554"/>
                <a:gd name="connsiteX4" fmla="*/ 0 w 2720934"/>
                <a:gd name="connsiteY4" fmla="*/ 0 h 4098554"/>
                <a:gd name="connsiteX0" fmla="*/ 0 w 2720934"/>
                <a:gd name="connsiteY0" fmla="*/ 15782 h 4114336"/>
                <a:gd name="connsiteX1" fmla="*/ 2720934 w 2720934"/>
                <a:gd name="connsiteY1" fmla="*/ 0 h 4114336"/>
                <a:gd name="connsiteX2" fmla="*/ 2670462 w 2720934"/>
                <a:gd name="connsiteY2" fmla="*/ 4114336 h 4114336"/>
                <a:gd name="connsiteX3" fmla="*/ 2281054 w 2720934"/>
                <a:gd name="connsiteY3" fmla="*/ 3496661 h 4114336"/>
                <a:gd name="connsiteX4" fmla="*/ 0 w 2720934"/>
                <a:gd name="connsiteY4" fmla="*/ 15782 h 4114336"/>
                <a:gd name="connsiteX0" fmla="*/ 0 w 2820289"/>
                <a:gd name="connsiteY0" fmla="*/ 15782 h 4114336"/>
                <a:gd name="connsiteX1" fmla="*/ 2820289 w 2820289"/>
                <a:gd name="connsiteY1" fmla="*/ 0 h 4114336"/>
                <a:gd name="connsiteX2" fmla="*/ 2769817 w 2820289"/>
                <a:gd name="connsiteY2" fmla="*/ 4114336 h 4114336"/>
                <a:gd name="connsiteX3" fmla="*/ 2380409 w 2820289"/>
                <a:gd name="connsiteY3" fmla="*/ 3496661 h 4114336"/>
                <a:gd name="connsiteX4" fmla="*/ 0 w 2820289"/>
                <a:gd name="connsiteY4" fmla="*/ 15782 h 4114336"/>
                <a:gd name="connsiteX0" fmla="*/ 0 w 2820289"/>
                <a:gd name="connsiteY0" fmla="*/ 15782 h 4114336"/>
                <a:gd name="connsiteX1" fmla="*/ 2820289 w 2820289"/>
                <a:gd name="connsiteY1" fmla="*/ 0 h 4114336"/>
                <a:gd name="connsiteX2" fmla="*/ 2769817 w 2820289"/>
                <a:gd name="connsiteY2" fmla="*/ 4114336 h 4114336"/>
                <a:gd name="connsiteX3" fmla="*/ 2362876 w 2820289"/>
                <a:gd name="connsiteY3" fmla="*/ 3517980 h 4114336"/>
                <a:gd name="connsiteX4" fmla="*/ 0 w 2820289"/>
                <a:gd name="connsiteY4" fmla="*/ 15782 h 4114336"/>
                <a:gd name="connsiteX0" fmla="*/ 0 w 2820289"/>
                <a:gd name="connsiteY0" fmla="*/ 15782 h 4114336"/>
                <a:gd name="connsiteX1" fmla="*/ 2820289 w 2820289"/>
                <a:gd name="connsiteY1" fmla="*/ 0 h 4114336"/>
                <a:gd name="connsiteX2" fmla="*/ 2763972 w 2820289"/>
                <a:gd name="connsiteY2" fmla="*/ 4114336 h 4114336"/>
                <a:gd name="connsiteX3" fmla="*/ 2362876 w 2820289"/>
                <a:gd name="connsiteY3" fmla="*/ 3517980 h 4114336"/>
                <a:gd name="connsiteX4" fmla="*/ 0 w 2820289"/>
                <a:gd name="connsiteY4" fmla="*/ 15782 h 4114336"/>
                <a:gd name="connsiteX0" fmla="*/ 0 w 3721149"/>
                <a:gd name="connsiteY0" fmla="*/ 0 h 4269703"/>
                <a:gd name="connsiteX1" fmla="*/ 3721149 w 3721149"/>
                <a:gd name="connsiteY1" fmla="*/ 155367 h 4269703"/>
                <a:gd name="connsiteX2" fmla="*/ 3664832 w 3721149"/>
                <a:gd name="connsiteY2" fmla="*/ 4269703 h 4269703"/>
                <a:gd name="connsiteX3" fmla="*/ 3263736 w 3721149"/>
                <a:gd name="connsiteY3" fmla="*/ 3673347 h 4269703"/>
                <a:gd name="connsiteX4" fmla="*/ 0 w 3721149"/>
                <a:gd name="connsiteY4" fmla="*/ 0 h 4269703"/>
                <a:gd name="connsiteX0" fmla="*/ 0 w 3721149"/>
                <a:gd name="connsiteY0" fmla="*/ 0 h 4289488"/>
                <a:gd name="connsiteX1" fmla="*/ 3721149 w 3721149"/>
                <a:gd name="connsiteY1" fmla="*/ 155367 h 4289488"/>
                <a:gd name="connsiteX2" fmla="*/ 3664832 w 3721149"/>
                <a:gd name="connsiteY2" fmla="*/ 4269703 h 4289488"/>
                <a:gd name="connsiteX3" fmla="*/ 1705997 w 3721149"/>
                <a:gd name="connsiteY3" fmla="*/ 4289488 h 4289488"/>
                <a:gd name="connsiteX4" fmla="*/ 0 w 3721149"/>
                <a:gd name="connsiteY4" fmla="*/ 0 h 4289488"/>
                <a:gd name="connsiteX0" fmla="*/ 0 w 3664846"/>
                <a:gd name="connsiteY0" fmla="*/ 15785 h 4305273"/>
                <a:gd name="connsiteX1" fmla="*/ 3664846 w 3664846"/>
                <a:gd name="connsiteY1" fmla="*/ 0 h 4305273"/>
                <a:gd name="connsiteX2" fmla="*/ 3664832 w 3664846"/>
                <a:gd name="connsiteY2" fmla="*/ 4285488 h 4305273"/>
                <a:gd name="connsiteX3" fmla="*/ 1705997 w 3664846"/>
                <a:gd name="connsiteY3" fmla="*/ 4305273 h 4305273"/>
                <a:gd name="connsiteX4" fmla="*/ 0 w 3664846"/>
                <a:gd name="connsiteY4" fmla="*/ 15785 h 43052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64846" h="4305273">
                  <a:moveTo>
                    <a:pt x="0" y="15785"/>
                  </a:moveTo>
                  <a:lnTo>
                    <a:pt x="3664846" y="0"/>
                  </a:lnTo>
                  <a:cubicBezTo>
                    <a:pt x="3664841" y="1428496"/>
                    <a:pt x="3664837" y="2856992"/>
                    <a:pt x="3664832" y="4285488"/>
                  </a:cubicBezTo>
                  <a:lnTo>
                    <a:pt x="1705997" y="4305273"/>
                  </a:lnTo>
                  <a:lnTo>
                    <a:pt x="0" y="15785"/>
                  </a:lnTo>
                  <a:close/>
                </a:path>
              </a:pathLst>
            </a:custGeom>
            <a:blipFill rotWithShape="0">
              <a:blip r:embed="rId4">
                <a:duotone>
                  <a:schemeClr val="bg2">
                    <a:shade val="76000"/>
                    <a:satMod val="180000"/>
                  </a:schemeClr>
                  <a:schemeClr val="bg2">
                    <a:tint val="80000"/>
                    <a:satMod val="120000"/>
                    <a:lumMod val="180000"/>
                  </a:schemeClr>
                </a:duotone>
              </a:blip>
              <a:stretch>
                <a:fillRect l="-163116" t="-323529" r="-39825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0" name="Group 77">
            <a:extLst>
              <a:ext uri="{FF2B5EF4-FFF2-40B4-BE49-F238E27FC236}">
                <a16:creationId xmlns:a16="http://schemas.microsoft.com/office/drawing/2014/main" id="{7884AB1D-699B-435C-BC0A-D649097B95E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360612" y="0"/>
            <a:ext cx="2436813" cy="6858001"/>
            <a:chOff x="1320800" y="0"/>
            <a:chExt cx="2436813" cy="6858001"/>
          </a:xfrm>
        </p:grpSpPr>
        <p:sp>
          <p:nvSpPr>
            <p:cNvPr id="79" name="Freeform 6">
              <a:extLst>
                <a:ext uri="{FF2B5EF4-FFF2-40B4-BE49-F238E27FC236}">
                  <a16:creationId xmlns:a16="http://schemas.microsoft.com/office/drawing/2014/main" id="{E081C1DB-D6A0-4ED6-A4FC-16466E903C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txBody>
            <a:bodyPr/>
            <a:lstStyle/>
            <a:p>
              <a:endParaRPr lang="en-CA"/>
            </a:p>
          </p:txBody>
        </p:sp>
        <p:sp>
          <p:nvSpPr>
            <p:cNvPr id="80" name="Freeform 7">
              <a:extLst>
                <a:ext uri="{FF2B5EF4-FFF2-40B4-BE49-F238E27FC236}">
                  <a16:creationId xmlns:a16="http://schemas.microsoft.com/office/drawing/2014/main" id="{0BE09B71-5BD8-4B95-8DE8-A10B0657D5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txBody>
            <a:bodyPr/>
            <a:lstStyle/>
            <a:p>
              <a:endParaRPr lang="en-CA"/>
            </a:p>
          </p:txBody>
        </p:sp>
        <p:sp>
          <p:nvSpPr>
            <p:cNvPr id="81" name="Freeform 8">
              <a:extLst>
                <a:ext uri="{FF2B5EF4-FFF2-40B4-BE49-F238E27FC236}">
                  <a16:creationId xmlns:a16="http://schemas.microsoft.com/office/drawing/2014/main" id="{F5AAF0BD-4755-42CE-B339-2C2746BB7F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txBody>
            <a:bodyPr/>
            <a:lstStyle/>
            <a:p>
              <a:endParaRPr lang="en-CA"/>
            </a:p>
          </p:txBody>
        </p:sp>
        <p:sp>
          <p:nvSpPr>
            <p:cNvPr id="82" name="Freeform 9">
              <a:extLst>
                <a:ext uri="{FF2B5EF4-FFF2-40B4-BE49-F238E27FC236}">
                  <a16:creationId xmlns:a16="http://schemas.microsoft.com/office/drawing/2014/main" id="{3824AAED-F160-40F4-8FBB-F674A4ECFE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txBody>
            <a:bodyPr/>
            <a:lstStyle/>
            <a:p>
              <a:endParaRPr lang="en-CA"/>
            </a:p>
          </p:txBody>
        </p:sp>
        <p:sp>
          <p:nvSpPr>
            <p:cNvPr id="83" name="Freeform 10">
              <a:extLst>
                <a:ext uri="{FF2B5EF4-FFF2-40B4-BE49-F238E27FC236}">
                  <a16:creationId xmlns:a16="http://schemas.microsoft.com/office/drawing/2014/main" id="{2D4B81E4-BEC2-45B9-8242-EB39601830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txBody>
            <a:bodyPr/>
            <a:lstStyle/>
            <a:p>
              <a:endParaRPr lang="en-CA"/>
            </a:p>
          </p:txBody>
        </p:sp>
        <p:sp>
          <p:nvSpPr>
            <p:cNvPr id="84" name="Freeform 11">
              <a:extLst>
                <a:ext uri="{FF2B5EF4-FFF2-40B4-BE49-F238E27FC236}">
                  <a16:creationId xmlns:a16="http://schemas.microsoft.com/office/drawing/2014/main" id="{3CF69791-86E8-4D88-B224-E0D2775DC0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txBody>
            <a:bodyPr/>
            <a:lstStyle/>
            <a:p>
              <a:endParaRPr lang="en-CA"/>
            </a:p>
          </p:txBody>
        </p:sp>
      </p:grpSp>
      <p:sp>
        <p:nvSpPr>
          <p:cNvPr id="2" name="Title 1">
            <a:extLst>
              <a:ext uri="{FF2B5EF4-FFF2-40B4-BE49-F238E27FC236}">
                <a16:creationId xmlns:a16="http://schemas.microsoft.com/office/drawing/2014/main" id="{3D112FDD-A760-4718-ABA9-B86721AA8575}"/>
              </a:ext>
            </a:extLst>
          </p:cNvPr>
          <p:cNvSpPr>
            <a:spLocks noGrp="1"/>
          </p:cNvSpPr>
          <p:nvPr>
            <p:ph type="title"/>
          </p:nvPr>
        </p:nvSpPr>
        <p:spPr>
          <a:xfrm>
            <a:off x="4647513" y="170744"/>
            <a:ext cx="7345891" cy="1167299"/>
          </a:xfrm>
        </p:spPr>
        <p:txBody>
          <a:bodyPr>
            <a:normAutofit/>
          </a:bodyPr>
          <a:lstStyle/>
          <a:p>
            <a:r>
              <a:rPr lang="en-CA" sz="3200" b="1" dirty="0">
                <a:solidFill>
                  <a:schemeClr val="accent2">
                    <a:lumMod val="75000"/>
                  </a:schemeClr>
                </a:solidFill>
              </a:rPr>
              <a:t>Boom in Canadian Battery Metals</a:t>
            </a:r>
          </a:p>
        </p:txBody>
      </p:sp>
      <p:pic>
        <p:nvPicPr>
          <p:cNvPr id="5" name="Picture 2" descr="CHART: Study predicts over 400% increase in copper, lithium, nickel battery  demand - MINING.COM">
            <a:extLst>
              <a:ext uri="{FF2B5EF4-FFF2-40B4-BE49-F238E27FC236}">
                <a16:creationId xmlns:a16="http://schemas.microsoft.com/office/drawing/2014/main" id="{F7B323F6-5A32-816D-7C3B-3EA7C324E15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01049" y="1860421"/>
            <a:ext cx="6293085" cy="3900482"/>
          </a:xfrm>
          <a:prstGeom prst="rect">
            <a:avLst/>
          </a:prstGeom>
          <a:noFill/>
          <a:extLst>
            <a:ext uri="{909E8E84-426E-40DD-AFC4-6F175D3DCCD1}">
              <a14:hiddenFill xmlns:a14="http://schemas.microsoft.com/office/drawing/2010/main">
                <a:solidFill>
                  <a:srgbClr val="FFFFFF"/>
                </a:solidFill>
              </a14:hiddenFill>
            </a:ext>
          </a:extLst>
        </p:spPr>
      </p:pic>
      <p:sp>
        <p:nvSpPr>
          <p:cNvPr id="7" name="Slide Number Placeholder 6">
            <a:extLst>
              <a:ext uri="{FF2B5EF4-FFF2-40B4-BE49-F238E27FC236}">
                <a16:creationId xmlns:a16="http://schemas.microsoft.com/office/drawing/2014/main" id="{6B1B823F-2F62-BFEB-7C65-306C0F090B24}"/>
              </a:ext>
            </a:extLst>
          </p:cNvPr>
          <p:cNvSpPr>
            <a:spLocks noGrp="1"/>
          </p:cNvSpPr>
          <p:nvPr>
            <p:ph type="sldNum" sz="quarter" idx="12"/>
          </p:nvPr>
        </p:nvSpPr>
        <p:spPr/>
        <p:txBody>
          <a:bodyPr/>
          <a:lstStyle/>
          <a:p>
            <a:fld id="{D57F1E4F-1CFF-5643-939E-217C01CDF565}" type="slidenum">
              <a:rPr lang="en-US" smtClean="0"/>
              <a:pPr/>
              <a:t>4</a:t>
            </a:fld>
            <a:endParaRPr lang="en-US" dirty="0"/>
          </a:p>
        </p:txBody>
      </p:sp>
    </p:spTree>
    <p:extLst>
      <p:ext uri="{BB962C8B-B14F-4D97-AF65-F5344CB8AC3E}">
        <p14:creationId xmlns:p14="http://schemas.microsoft.com/office/powerpoint/2010/main" val="1912969222"/>
      </p:ext>
    </p:extLst>
  </p:cSld>
  <p:clrMapOvr>
    <a:masterClrMapping/>
  </p:clrMapOvr>
  <mc:AlternateContent xmlns:mc="http://schemas.openxmlformats.org/markup-compatibility/2006" xmlns:p14="http://schemas.microsoft.com/office/powerpoint/2010/main">
    <mc:Choice Requires="p14">
      <p:transition spd="slow" p14:dur="800">
        <p14:flythrough dir="out"/>
        <p:sndAc>
          <p:stSnd>
            <p:snd r:embed="rId2" name="whoosh.wav"/>
          </p:stSnd>
        </p:sndAc>
      </p:transition>
    </mc:Choice>
    <mc:Fallback xmlns="">
      <p:transition spd="slow">
        <p:fade/>
        <p:sndAc>
          <p:stSnd>
            <p:snd r:embed="rId6" name="whoosh.wav"/>
          </p:stSnd>
        </p:sndAc>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12">
            <a:extLst>
              <a:ext uri="{FF2B5EF4-FFF2-40B4-BE49-F238E27FC236}">
                <a16:creationId xmlns:a16="http://schemas.microsoft.com/office/drawing/2014/main" id="{94C52C56-BEF2-4E22-8C8E-A7AC96B03A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4">
            <a:extLst>
              <a:ext uri="{FF2B5EF4-FFF2-40B4-BE49-F238E27FC236}">
                <a16:creationId xmlns:a16="http://schemas.microsoft.com/office/drawing/2014/main" id="{42285737-90EE-47DC-AC80-8AE156B119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 y="-1"/>
            <a:ext cx="4403709" cy="6858001"/>
          </a:xfrm>
          <a:custGeom>
            <a:avLst/>
            <a:gdLst>
              <a:gd name="connsiteX0" fmla="*/ 3223890 w 4403709"/>
              <a:gd name="connsiteY0" fmla="*/ 6858001 h 6858001"/>
              <a:gd name="connsiteX1" fmla="*/ 4101908 w 4403709"/>
              <a:gd name="connsiteY1" fmla="*/ 6858001 h 6858001"/>
              <a:gd name="connsiteX2" fmla="*/ 3254950 w 4403709"/>
              <a:gd name="connsiteY2" fmla="*/ 1599356 h 6858001"/>
              <a:gd name="connsiteX3" fmla="*/ 3254950 w 4403709"/>
              <a:gd name="connsiteY3" fmla="*/ 1594062 h 6858001"/>
              <a:gd name="connsiteX4" fmla="*/ 4403709 w 4403709"/>
              <a:gd name="connsiteY4" fmla="*/ 0 h 6858001"/>
              <a:gd name="connsiteX5" fmla="*/ 3254950 w 4403709"/>
              <a:gd name="connsiteY5" fmla="*/ 0 h 6858001"/>
              <a:gd name="connsiteX6" fmla="*/ 2903520 w 4403709"/>
              <a:gd name="connsiteY6" fmla="*/ 0 h 6858001"/>
              <a:gd name="connsiteX7" fmla="*/ 0 w 4403709"/>
              <a:gd name="connsiteY7" fmla="*/ 0 h 6858001"/>
              <a:gd name="connsiteX8" fmla="*/ 0 w 4403709"/>
              <a:gd name="connsiteY8" fmla="*/ 6858000 h 6858001"/>
              <a:gd name="connsiteX9" fmla="*/ 3223890 w 4403709"/>
              <a:gd name="connsiteY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3709" h="6858001">
                <a:moveTo>
                  <a:pt x="3223890" y="6858001"/>
                </a:moveTo>
                <a:lnTo>
                  <a:pt x="4101908" y="6858001"/>
                </a:lnTo>
                <a:lnTo>
                  <a:pt x="3254950" y="1599356"/>
                </a:lnTo>
                <a:lnTo>
                  <a:pt x="3254950" y="1594062"/>
                </a:lnTo>
                <a:lnTo>
                  <a:pt x="4403709" y="0"/>
                </a:lnTo>
                <a:lnTo>
                  <a:pt x="3254950" y="0"/>
                </a:lnTo>
                <a:lnTo>
                  <a:pt x="2903520" y="0"/>
                </a:lnTo>
                <a:lnTo>
                  <a:pt x="0" y="0"/>
                </a:lnTo>
                <a:lnTo>
                  <a:pt x="0" y="6858000"/>
                </a:lnTo>
                <a:lnTo>
                  <a:pt x="3223890" y="6858000"/>
                </a:lnTo>
                <a:close/>
              </a:path>
            </a:pathLst>
          </a:custGeom>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3D112FDD-A760-4718-ABA9-B86721AA8575}"/>
              </a:ext>
            </a:extLst>
          </p:cNvPr>
          <p:cNvSpPr>
            <a:spLocks noGrp="1"/>
          </p:cNvSpPr>
          <p:nvPr>
            <p:ph type="title"/>
          </p:nvPr>
        </p:nvSpPr>
        <p:spPr>
          <a:xfrm>
            <a:off x="535021" y="685800"/>
            <a:ext cx="2639962" cy="5105400"/>
          </a:xfrm>
        </p:spPr>
        <p:txBody>
          <a:bodyPr>
            <a:normAutofit/>
          </a:bodyPr>
          <a:lstStyle/>
          <a:p>
            <a:r>
              <a:rPr lang="en-CA" dirty="0">
                <a:solidFill>
                  <a:srgbClr val="FFFFFF"/>
                </a:solidFill>
              </a:rPr>
              <a:t>Company</a:t>
            </a:r>
          </a:p>
        </p:txBody>
      </p:sp>
      <p:grpSp>
        <p:nvGrpSpPr>
          <p:cNvPr id="12" name="Group 16">
            <a:extLst>
              <a:ext uri="{FF2B5EF4-FFF2-40B4-BE49-F238E27FC236}">
                <a16:creationId xmlns:a16="http://schemas.microsoft.com/office/drawing/2014/main" id="{B57BDC17-F1B3-455F-BBF1-680AA1F25C0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15292" y="0"/>
            <a:ext cx="2436813" cy="6858001"/>
            <a:chOff x="1320800" y="0"/>
            <a:chExt cx="2436813" cy="6858001"/>
          </a:xfrm>
        </p:grpSpPr>
        <p:sp>
          <p:nvSpPr>
            <p:cNvPr id="18" name="Freeform 6">
              <a:extLst>
                <a:ext uri="{FF2B5EF4-FFF2-40B4-BE49-F238E27FC236}">
                  <a16:creationId xmlns:a16="http://schemas.microsoft.com/office/drawing/2014/main" id="{64E2FA9A-FEF7-4501-B0EB-5E45EDD217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txBody>
            <a:bodyPr/>
            <a:lstStyle/>
            <a:p>
              <a:endParaRPr lang="en-CA"/>
            </a:p>
          </p:txBody>
        </p:sp>
        <p:sp>
          <p:nvSpPr>
            <p:cNvPr id="19" name="Freeform 7">
              <a:extLst>
                <a:ext uri="{FF2B5EF4-FFF2-40B4-BE49-F238E27FC236}">
                  <a16:creationId xmlns:a16="http://schemas.microsoft.com/office/drawing/2014/main" id="{BC38192B-B4CB-47D4-A3B1-10010247F1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txBody>
            <a:bodyPr/>
            <a:lstStyle/>
            <a:p>
              <a:endParaRPr lang="en-CA"/>
            </a:p>
          </p:txBody>
        </p:sp>
        <p:sp>
          <p:nvSpPr>
            <p:cNvPr id="20" name="Freeform 8">
              <a:extLst>
                <a:ext uri="{FF2B5EF4-FFF2-40B4-BE49-F238E27FC236}">
                  <a16:creationId xmlns:a16="http://schemas.microsoft.com/office/drawing/2014/main" id="{96330E33-E171-4B0F-82B5-AF7230399B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txBody>
            <a:bodyPr/>
            <a:lstStyle/>
            <a:p>
              <a:endParaRPr lang="en-CA"/>
            </a:p>
          </p:txBody>
        </p:sp>
        <p:sp>
          <p:nvSpPr>
            <p:cNvPr id="21" name="Freeform 9">
              <a:extLst>
                <a:ext uri="{FF2B5EF4-FFF2-40B4-BE49-F238E27FC236}">
                  <a16:creationId xmlns:a16="http://schemas.microsoft.com/office/drawing/2014/main" id="{332B1723-69BF-42D7-B757-0FA059E152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txBody>
            <a:bodyPr/>
            <a:lstStyle/>
            <a:p>
              <a:endParaRPr lang="en-CA"/>
            </a:p>
          </p:txBody>
        </p:sp>
        <p:sp>
          <p:nvSpPr>
            <p:cNvPr id="22" name="Freeform 10">
              <a:extLst>
                <a:ext uri="{FF2B5EF4-FFF2-40B4-BE49-F238E27FC236}">
                  <a16:creationId xmlns:a16="http://schemas.microsoft.com/office/drawing/2014/main" id="{F115D62D-1E96-48D1-A78D-D370A0BFB9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txBody>
            <a:bodyPr/>
            <a:lstStyle/>
            <a:p>
              <a:endParaRPr lang="en-CA"/>
            </a:p>
          </p:txBody>
        </p:sp>
        <p:sp>
          <p:nvSpPr>
            <p:cNvPr id="23" name="Freeform 11">
              <a:extLst>
                <a:ext uri="{FF2B5EF4-FFF2-40B4-BE49-F238E27FC236}">
                  <a16:creationId xmlns:a16="http://schemas.microsoft.com/office/drawing/2014/main" id="{91C2876A-169D-4822-A766-C00578C88B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txBody>
            <a:bodyPr/>
            <a:lstStyle/>
            <a:p>
              <a:endParaRPr lang="en-CA"/>
            </a:p>
          </p:txBody>
        </p:sp>
      </p:grpSp>
      <p:sp>
        <p:nvSpPr>
          <p:cNvPr id="7" name="Title 1">
            <a:extLst>
              <a:ext uri="{FF2B5EF4-FFF2-40B4-BE49-F238E27FC236}">
                <a16:creationId xmlns:a16="http://schemas.microsoft.com/office/drawing/2014/main" id="{19FEAAFD-1C9E-9233-57AF-3180961E9688}"/>
              </a:ext>
            </a:extLst>
          </p:cNvPr>
          <p:cNvSpPr txBox="1">
            <a:spLocks/>
          </p:cNvSpPr>
          <p:nvPr/>
        </p:nvSpPr>
        <p:spPr>
          <a:xfrm>
            <a:off x="4739280" y="361463"/>
            <a:ext cx="7345891" cy="1167299"/>
          </a:xfrm>
          <a:prstGeom prst="rect">
            <a:avLst/>
          </a:prstGeom>
          <a:effectLst/>
        </p:spPr>
        <p:txBody>
          <a:bodyPr vert="horz" lIns="91440" tIns="45720" rIns="91440" bIns="45720" rtlCol="0" anchor="ctr">
            <a:normAutofit/>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CA" sz="3200" b="1" dirty="0">
                <a:solidFill>
                  <a:schemeClr val="accent2">
                    <a:lumMod val="75000"/>
                  </a:schemeClr>
                </a:solidFill>
              </a:rPr>
              <a:t>Triple One Metals</a:t>
            </a:r>
          </a:p>
        </p:txBody>
      </p:sp>
      <p:sp>
        <p:nvSpPr>
          <p:cNvPr id="9" name="TextBox 8">
            <a:extLst>
              <a:ext uri="{FF2B5EF4-FFF2-40B4-BE49-F238E27FC236}">
                <a16:creationId xmlns:a16="http://schemas.microsoft.com/office/drawing/2014/main" id="{AE8E75E8-3776-903C-7779-5FA706A5BAF4}"/>
              </a:ext>
            </a:extLst>
          </p:cNvPr>
          <p:cNvSpPr txBox="1"/>
          <p:nvPr/>
        </p:nvSpPr>
        <p:spPr>
          <a:xfrm>
            <a:off x="5593404" y="2023353"/>
            <a:ext cx="6342434" cy="3416320"/>
          </a:xfrm>
          <a:prstGeom prst="rect">
            <a:avLst/>
          </a:prstGeom>
          <a:noFill/>
        </p:spPr>
        <p:txBody>
          <a:bodyPr wrap="square" rtlCol="0">
            <a:spAutoFit/>
          </a:bodyPr>
          <a:lstStyle/>
          <a:p>
            <a:pPr marL="285750" indent="-285750">
              <a:buFont typeface="Arial" panose="020B0604020202020204" pitchFamily="34" charset="0"/>
              <a:buChar char="•"/>
            </a:pPr>
            <a:r>
              <a:rPr lang="en-CA" dirty="0"/>
              <a:t>Triple One Metals has a portfolio of gold and critical metal projects in mining and mineral-rich Newfoundland and Quebec.</a:t>
            </a:r>
          </a:p>
          <a:p>
            <a:pPr marL="285750" indent="-285750">
              <a:buFont typeface="Arial" panose="020B0604020202020204" pitchFamily="34" charset="0"/>
              <a:buChar char="•"/>
            </a:pPr>
            <a:endParaRPr lang="en-CA" dirty="0"/>
          </a:p>
          <a:p>
            <a:pPr marL="285750" indent="-285750">
              <a:buFont typeface="Arial" panose="020B0604020202020204" pitchFamily="34" charset="0"/>
              <a:buChar char="•"/>
            </a:pPr>
            <a:r>
              <a:rPr lang="en-CA" dirty="0"/>
              <a:t>Triple One's plan is to expand into a long-life, financially sound, gold, and critical metal-mining company.</a:t>
            </a:r>
          </a:p>
          <a:p>
            <a:pPr marL="285750" indent="-285750">
              <a:buFont typeface="Arial" panose="020B0604020202020204" pitchFamily="34" charset="0"/>
              <a:buChar char="•"/>
            </a:pPr>
            <a:endParaRPr lang="en-CA" dirty="0"/>
          </a:p>
          <a:p>
            <a:pPr marL="285750" indent="-285750">
              <a:buFont typeface="Arial" panose="020B0604020202020204" pitchFamily="34" charset="0"/>
              <a:buChar char="•"/>
            </a:pPr>
            <a:r>
              <a:rPr lang="en-CA" dirty="0"/>
              <a:t>Currently, the company is raising funds to fund gold projects in NFLD and complete work in Quebec.</a:t>
            </a:r>
          </a:p>
          <a:p>
            <a:pPr marL="285750" indent="-285750">
              <a:buFont typeface="Arial" panose="020B0604020202020204" pitchFamily="34" charset="0"/>
              <a:buChar char="•"/>
            </a:pPr>
            <a:endParaRPr lang="en-CA" dirty="0"/>
          </a:p>
          <a:p>
            <a:pPr marL="285750" indent="-285750">
              <a:buFont typeface="Arial" panose="020B0604020202020204" pitchFamily="34" charset="0"/>
              <a:buChar char="•"/>
            </a:pPr>
            <a:r>
              <a:rPr lang="en-CA" dirty="0"/>
              <a:t>Commodities such as nickel and copper will be in high demand as a result of the electric vehicle revolution.</a:t>
            </a:r>
          </a:p>
        </p:txBody>
      </p:sp>
      <p:sp>
        <p:nvSpPr>
          <p:cNvPr id="5" name="Slide Number Placeholder 4">
            <a:extLst>
              <a:ext uri="{FF2B5EF4-FFF2-40B4-BE49-F238E27FC236}">
                <a16:creationId xmlns:a16="http://schemas.microsoft.com/office/drawing/2014/main" id="{2F057F45-4AE9-3E4A-FF73-8869B488834B}"/>
              </a:ext>
            </a:extLst>
          </p:cNvPr>
          <p:cNvSpPr>
            <a:spLocks noGrp="1"/>
          </p:cNvSpPr>
          <p:nvPr>
            <p:ph type="sldNum" sz="quarter" idx="12"/>
          </p:nvPr>
        </p:nvSpPr>
        <p:spPr/>
        <p:txBody>
          <a:bodyPr/>
          <a:lstStyle/>
          <a:p>
            <a:fld id="{D57F1E4F-1CFF-5643-939E-217C01CDF565}" type="slidenum">
              <a:rPr lang="en-US" smtClean="0"/>
              <a:pPr/>
              <a:t>5</a:t>
            </a:fld>
            <a:endParaRPr lang="en-US" dirty="0"/>
          </a:p>
        </p:txBody>
      </p:sp>
    </p:spTree>
    <p:extLst>
      <p:ext uri="{BB962C8B-B14F-4D97-AF65-F5344CB8AC3E}">
        <p14:creationId xmlns:p14="http://schemas.microsoft.com/office/powerpoint/2010/main" val="3221882733"/>
      </p:ext>
    </p:extLst>
  </p:cSld>
  <p:clrMapOvr>
    <a:masterClrMapping/>
  </p:clrMapOvr>
  <mc:AlternateContent xmlns:mc="http://schemas.openxmlformats.org/markup-compatibility/2006" xmlns:p14="http://schemas.microsoft.com/office/powerpoint/2010/main">
    <mc:Choice Requires="p14">
      <p:transition spd="slow" p14:dur="800">
        <p14:flythrough dir="out"/>
        <p:sndAc>
          <p:stSnd>
            <p:snd r:embed="rId2" name="whoosh.wav"/>
          </p:stSnd>
        </p:sndAc>
      </p:transition>
    </mc:Choice>
    <mc:Fallback xmlns="">
      <p:transition spd="slow">
        <p:fade/>
        <p:sndAc>
          <p:stSnd>
            <p:snd r:embed="rId3" name="whoosh.wav"/>
          </p:stSnd>
        </p:sndAc>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D3F5D832-C315-6A0C-C15A-823E02ADD38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548" t="49937" r="818" b="451"/>
          <a:stretch/>
        </p:blipFill>
        <p:spPr bwMode="auto">
          <a:xfrm>
            <a:off x="4686820" y="1255053"/>
            <a:ext cx="6970159" cy="4607316"/>
          </a:xfrm>
          <a:prstGeom prst="rect">
            <a:avLst/>
          </a:prstGeom>
          <a:noFill/>
          <a:effectLst>
            <a:softEdge rad="76200"/>
          </a:effectLst>
          <a:extLst>
            <a:ext uri="{909E8E84-426E-40DD-AFC4-6F175D3DCCD1}">
              <a14:hiddenFill xmlns:a14="http://schemas.microsoft.com/office/drawing/2010/main">
                <a:solidFill>
                  <a:srgbClr val="FFFFFF"/>
                </a:solidFill>
              </a14:hiddenFill>
            </a:ext>
          </a:extLst>
        </p:spPr>
      </p:pic>
      <p:sp useBgFill="1">
        <p:nvSpPr>
          <p:cNvPr id="10" name="Rectangle 12">
            <a:extLst>
              <a:ext uri="{FF2B5EF4-FFF2-40B4-BE49-F238E27FC236}">
                <a16:creationId xmlns:a16="http://schemas.microsoft.com/office/drawing/2014/main" id="{94C52C56-BEF2-4E22-8C8E-A7AC96B03A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4">
            <a:extLst>
              <a:ext uri="{FF2B5EF4-FFF2-40B4-BE49-F238E27FC236}">
                <a16:creationId xmlns:a16="http://schemas.microsoft.com/office/drawing/2014/main" id="{42285737-90EE-47DC-AC80-8AE156B119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 y="-1"/>
            <a:ext cx="4403709" cy="6858001"/>
          </a:xfrm>
          <a:custGeom>
            <a:avLst/>
            <a:gdLst>
              <a:gd name="connsiteX0" fmla="*/ 3223890 w 4403709"/>
              <a:gd name="connsiteY0" fmla="*/ 6858001 h 6858001"/>
              <a:gd name="connsiteX1" fmla="*/ 4101908 w 4403709"/>
              <a:gd name="connsiteY1" fmla="*/ 6858001 h 6858001"/>
              <a:gd name="connsiteX2" fmla="*/ 3254950 w 4403709"/>
              <a:gd name="connsiteY2" fmla="*/ 1599356 h 6858001"/>
              <a:gd name="connsiteX3" fmla="*/ 3254950 w 4403709"/>
              <a:gd name="connsiteY3" fmla="*/ 1594062 h 6858001"/>
              <a:gd name="connsiteX4" fmla="*/ 4403709 w 4403709"/>
              <a:gd name="connsiteY4" fmla="*/ 0 h 6858001"/>
              <a:gd name="connsiteX5" fmla="*/ 3254950 w 4403709"/>
              <a:gd name="connsiteY5" fmla="*/ 0 h 6858001"/>
              <a:gd name="connsiteX6" fmla="*/ 2903520 w 4403709"/>
              <a:gd name="connsiteY6" fmla="*/ 0 h 6858001"/>
              <a:gd name="connsiteX7" fmla="*/ 0 w 4403709"/>
              <a:gd name="connsiteY7" fmla="*/ 0 h 6858001"/>
              <a:gd name="connsiteX8" fmla="*/ 0 w 4403709"/>
              <a:gd name="connsiteY8" fmla="*/ 6858000 h 6858001"/>
              <a:gd name="connsiteX9" fmla="*/ 3223890 w 4403709"/>
              <a:gd name="connsiteY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3709" h="6858001">
                <a:moveTo>
                  <a:pt x="3223890" y="6858001"/>
                </a:moveTo>
                <a:lnTo>
                  <a:pt x="4101908" y="6858001"/>
                </a:lnTo>
                <a:lnTo>
                  <a:pt x="3254950" y="1599356"/>
                </a:lnTo>
                <a:lnTo>
                  <a:pt x="3254950" y="1594062"/>
                </a:lnTo>
                <a:lnTo>
                  <a:pt x="4403709" y="0"/>
                </a:lnTo>
                <a:lnTo>
                  <a:pt x="3254950" y="0"/>
                </a:lnTo>
                <a:lnTo>
                  <a:pt x="2903520" y="0"/>
                </a:lnTo>
                <a:lnTo>
                  <a:pt x="0" y="0"/>
                </a:lnTo>
                <a:lnTo>
                  <a:pt x="0" y="6858000"/>
                </a:lnTo>
                <a:lnTo>
                  <a:pt x="3223890" y="6858000"/>
                </a:lnTo>
                <a:close/>
              </a:path>
            </a:pathLst>
          </a:custGeom>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3D112FDD-A760-4718-ABA9-B86721AA8575}"/>
              </a:ext>
            </a:extLst>
          </p:cNvPr>
          <p:cNvSpPr>
            <a:spLocks noGrp="1"/>
          </p:cNvSpPr>
          <p:nvPr>
            <p:ph type="title"/>
          </p:nvPr>
        </p:nvSpPr>
        <p:spPr>
          <a:xfrm>
            <a:off x="535021" y="685800"/>
            <a:ext cx="2639962" cy="5105400"/>
          </a:xfrm>
        </p:spPr>
        <p:txBody>
          <a:bodyPr>
            <a:normAutofit/>
          </a:bodyPr>
          <a:lstStyle/>
          <a:p>
            <a:r>
              <a:rPr lang="en-CA" dirty="0">
                <a:solidFill>
                  <a:srgbClr val="FFFFFF"/>
                </a:solidFill>
              </a:rPr>
              <a:t>Project Location</a:t>
            </a:r>
          </a:p>
        </p:txBody>
      </p:sp>
      <p:grpSp>
        <p:nvGrpSpPr>
          <p:cNvPr id="12" name="Group 16">
            <a:extLst>
              <a:ext uri="{FF2B5EF4-FFF2-40B4-BE49-F238E27FC236}">
                <a16:creationId xmlns:a16="http://schemas.microsoft.com/office/drawing/2014/main" id="{B57BDC17-F1B3-455F-BBF1-680AA1F25C0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15292" y="0"/>
            <a:ext cx="2436813" cy="6858001"/>
            <a:chOff x="1320800" y="0"/>
            <a:chExt cx="2436813" cy="6858001"/>
          </a:xfrm>
        </p:grpSpPr>
        <p:sp>
          <p:nvSpPr>
            <p:cNvPr id="18" name="Freeform 6">
              <a:extLst>
                <a:ext uri="{FF2B5EF4-FFF2-40B4-BE49-F238E27FC236}">
                  <a16:creationId xmlns:a16="http://schemas.microsoft.com/office/drawing/2014/main" id="{64E2FA9A-FEF7-4501-B0EB-5E45EDD217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txBody>
            <a:bodyPr/>
            <a:lstStyle/>
            <a:p>
              <a:endParaRPr lang="en-CA"/>
            </a:p>
          </p:txBody>
        </p:sp>
        <p:sp>
          <p:nvSpPr>
            <p:cNvPr id="19" name="Freeform 7">
              <a:extLst>
                <a:ext uri="{FF2B5EF4-FFF2-40B4-BE49-F238E27FC236}">
                  <a16:creationId xmlns:a16="http://schemas.microsoft.com/office/drawing/2014/main" id="{BC38192B-B4CB-47D4-A3B1-10010247F1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txBody>
            <a:bodyPr/>
            <a:lstStyle/>
            <a:p>
              <a:endParaRPr lang="en-CA"/>
            </a:p>
          </p:txBody>
        </p:sp>
        <p:sp>
          <p:nvSpPr>
            <p:cNvPr id="20" name="Freeform 8">
              <a:extLst>
                <a:ext uri="{FF2B5EF4-FFF2-40B4-BE49-F238E27FC236}">
                  <a16:creationId xmlns:a16="http://schemas.microsoft.com/office/drawing/2014/main" id="{96330E33-E171-4B0F-82B5-AF7230399B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txBody>
            <a:bodyPr/>
            <a:lstStyle/>
            <a:p>
              <a:endParaRPr lang="en-CA"/>
            </a:p>
          </p:txBody>
        </p:sp>
        <p:sp>
          <p:nvSpPr>
            <p:cNvPr id="21" name="Freeform 9">
              <a:extLst>
                <a:ext uri="{FF2B5EF4-FFF2-40B4-BE49-F238E27FC236}">
                  <a16:creationId xmlns:a16="http://schemas.microsoft.com/office/drawing/2014/main" id="{332B1723-69BF-42D7-B757-0FA059E152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txBody>
            <a:bodyPr/>
            <a:lstStyle/>
            <a:p>
              <a:endParaRPr lang="en-CA"/>
            </a:p>
          </p:txBody>
        </p:sp>
        <p:sp>
          <p:nvSpPr>
            <p:cNvPr id="22" name="Freeform 10">
              <a:extLst>
                <a:ext uri="{FF2B5EF4-FFF2-40B4-BE49-F238E27FC236}">
                  <a16:creationId xmlns:a16="http://schemas.microsoft.com/office/drawing/2014/main" id="{F115D62D-1E96-48D1-A78D-D370A0BFB9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txBody>
            <a:bodyPr/>
            <a:lstStyle/>
            <a:p>
              <a:endParaRPr lang="en-CA"/>
            </a:p>
          </p:txBody>
        </p:sp>
        <p:sp>
          <p:nvSpPr>
            <p:cNvPr id="23" name="Freeform 11">
              <a:extLst>
                <a:ext uri="{FF2B5EF4-FFF2-40B4-BE49-F238E27FC236}">
                  <a16:creationId xmlns:a16="http://schemas.microsoft.com/office/drawing/2014/main" id="{91C2876A-169D-4822-A766-C00578C88B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txBody>
            <a:bodyPr/>
            <a:lstStyle/>
            <a:p>
              <a:endParaRPr lang="en-CA"/>
            </a:p>
          </p:txBody>
        </p:sp>
      </p:grpSp>
      <p:sp>
        <p:nvSpPr>
          <p:cNvPr id="7" name="Title 1">
            <a:extLst>
              <a:ext uri="{FF2B5EF4-FFF2-40B4-BE49-F238E27FC236}">
                <a16:creationId xmlns:a16="http://schemas.microsoft.com/office/drawing/2014/main" id="{19FEAAFD-1C9E-9233-57AF-3180961E9688}"/>
              </a:ext>
            </a:extLst>
          </p:cNvPr>
          <p:cNvSpPr txBox="1">
            <a:spLocks/>
          </p:cNvSpPr>
          <p:nvPr/>
        </p:nvSpPr>
        <p:spPr>
          <a:xfrm>
            <a:off x="4739280" y="169851"/>
            <a:ext cx="7345891" cy="1167299"/>
          </a:xfrm>
          <a:prstGeom prst="rect">
            <a:avLst/>
          </a:prstGeom>
          <a:effectLst/>
        </p:spPr>
        <p:txBody>
          <a:bodyPr vert="horz" lIns="91440" tIns="45720" rIns="91440" bIns="45720" rtlCol="0" anchor="ctr">
            <a:normAutofit/>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CA" sz="3200" b="1" dirty="0">
                <a:solidFill>
                  <a:schemeClr val="accent2">
                    <a:lumMod val="75000"/>
                  </a:schemeClr>
                </a:solidFill>
              </a:rPr>
              <a:t>Bank Vault Project Located in</a:t>
            </a:r>
          </a:p>
          <a:p>
            <a:r>
              <a:rPr lang="en-CA" sz="3200" b="1" dirty="0">
                <a:solidFill>
                  <a:schemeClr val="accent2">
                    <a:lumMod val="75000"/>
                  </a:schemeClr>
                </a:solidFill>
              </a:rPr>
              <a:t>Urban-Barry Region</a:t>
            </a:r>
          </a:p>
        </p:txBody>
      </p:sp>
      <p:sp>
        <p:nvSpPr>
          <p:cNvPr id="9" name="Star: 5 Points 8">
            <a:extLst>
              <a:ext uri="{FF2B5EF4-FFF2-40B4-BE49-F238E27FC236}">
                <a16:creationId xmlns:a16="http://schemas.microsoft.com/office/drawing/2014/main" id="{642D62C8-9242-2203-2C93-EA66D9E1A8C3}"/>
              </a:ext>
            </a:extLst>
          </p:cNvPr>
          <p:cNvSpPr/>
          <p:nvPr/>
        </p:nvSpPr>
        <p:spPr>
          <a:xfrm>
            <a:off x="6290114" y="3579778"/>
            <a:ext cx="340468" cy="311285"/>
          </a:xfrm>
          <a:prstGeom prst="star5">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 name="Slide Number Placeholder 4">
            <a:extLst>
              <a:ext uri="{FF2B5EF4-FFF2-40B4-BE49-F238E27FC236}">
                <a16:creationId xmlns:a16="http://schemas.microsoft.com/office/drawing/2014/main" id="{4F9B07AD-FDC8-A63F-94F9-DE5A53E83841}"/>
              </a:ext>
            </a:extLst>
          </p:cNvPr>
          <p:cNvSpPr>
            <a:spLocks noGrp="1"/>
          </p:cNvSpPr>
          <p:nvPr>
            <p:ph type="sldNum" sz="quarter" idx="12"/>
          </p:nvPr>
        </p:nvSpPr>
        <p:spPr/>
        <p:txBody>
          <a:bodyPr/>
          <a:lstStyle/>
          <a:p>
            <a:fld id="{D57F1E4F-1CFF-5643-939E-217C01CDF565}" type="slidenum">
              <a:rPr lang="en-US" smtClean="0"/>
              <a:pPr/>
              <a:t>6</a:t>
            </a:fld>
            <a:endParaRPr lang="en-US" dirty="0"/>
          </a:p>
        </p:txBody>
      </p:sp>
    </p:spTree>
    <p:extLst>
      <p:ext uri="{BB962C8B-B14F-4D97-AF65-F5344CB8AC3E}">
        <p14:creationId xmlns:p14="http://schemas.microsoft.com/office/powerpoint/2010/main" val="2854386667"/>
      </p:ext>
    </p:extLst>
  </p:cSld>
  <p:clrMapOvr>
    <a:masterClrMapping/>
  </p:clrMapOvr>
  <mc:AlternateContent xmlns:mc="http://schemas.openxmlformats.org/markup-compatibility/2006" xmlns:p14="http://schemas.microsoft.com/office/powerpoint/2010/main">
    <mc:Choice Requires="p14">
      <p:transition spd="slow" p14:dur="800">
        <p14:flythrough dir="out"/>
        <p:sndAc>
          <p:stSnd>
            <p:snd r:embed="rId2" name="whoosh.wav"/>
          </p:stSnd>
        </p:sndAc>
      </p:transition>
    </mc:Choice>
    <mc:Fallback xmlns="">
      <p:transition spd="slow">
        <p:fade/>
        <p:sndAc>
          <p:stSnd>
            <p:snd r:embed="rId4" name="whoosh.wav"/>
          </p:stSnd>
        </p:sndAc>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12">
            <a:extLst>
              <a:ext uri="{FF2B5EF4-FFF2-40B4-BE49-F238E27FC236}">
                <a16:creationId xmlns:a16="http://schemas.microsoft.com/office/drawing/2014/main" id="{94C52C56-BEF2-4E22-8C8E-A7AC96B03A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4">
            <a:extLst>
              <a:ext uri="{FF2B5EF4-FFF2-40B4-BE49-F238E27FC236}">
                <a16:creationId xmlns:a16="http://schemas.microsoft.com/office/drawing/2014/main" id="{42285737-90EE-47DC-AC80-8AE156B119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 y="-1"/>
            <a:ext cx="4403709" cy="6858001"/>
          </a:xfrm>
          <a:custGeom>
            <a:avLst/>
            <a:gdLst>
              <a:gd name="connsiteX0" fmla="*/ 3223890 w 4403709"/>
              <a:gd name="connsiteY0" fmla="*/ 6858001 h 6858001"/>
              <a:gd name="connsiteX1" fmla="*/ 4101908 w 4403709"/>
              <a:gd name="connsiteY1" fmla="*/ 6858001 h 6858001"/>
              <a:gd name="connsiteX2" fmla="*/ 3254950 w 4403709"/>
              <a:gd name="connsiteY2" fmla="*/ 1599356 h 6858001"/>
              <a:gd name="connsiteX3" fmla="*/ 3254950 w 4403709"/>
              <a:gd name="connsiteY3" fmla="*/ 1594062 h 6858001"/>
              <a:gd name="connsiteX4" fmla="*/ 4403709 w 4403709"/>
              <a:gd name="connsiteY4" fmla="*/ 0 h 6858001"/>
              <a:gd name="connsiteX5" fmla="*/ 3254950 w 4403709"/>
              <a:gd name="connsiteY5" fmla="*/ 0 h 6858001"/>
              <a:gd name="connsiteX6" fmla="*/ 2903520 w 4403709"/>
              <a:gd name="connsiteY6" fmla="*/ 0 h 6858001"/>
              <a:gd name="connsiteX7" fmla="*/ 0 w 4403709"/>
              <a:gd name="connsiteY7" fmla="*/ 0 h 6858001"/>
              <a:gd name="connsiteX8" fmla="*/ 0 w 4403709"/>
              <a:gd name="connsiteY8" fmla="*/ 6858000 h 6858001"/>
              <a:gd name="connsiteX9" fmla="*/ 3223890 w 4403709"/>
              <a:gd name="connsiteY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3709" h="6858001">
                <a:moveTo>
                  <a:pt x="3223890" y="6858001"/>
                </a:moveTo>
                <a:lnTo>
                  <a:pt x="4101908" y="6858001"/>
                </a:lnTo>
                <a:lnTo>
                  <a:pt x="3254950" y="1599356"/>
                </a:lnTo>
                <a:lnTo>
                  <a:pt x="3254950" y="1594062"/>
                </a:lnTo>
                <a:lnTo>
                  <a:pt x="4403709" y="0"/>
                </a:lnTo>
                <a:lnTo>
                  <a:pt x="3254950" y="0"/>
                </a:lnTo>
                <a:lnTo>
                  <a:pt x="2903520" y="0"/>
                </a:lnTo>
                <a:lnTo>
                  <a:pt x="0" y="0"/>
                </a:lnTo>
                <a:lnTo>
                  <a:pt x="0" y="6858000"/>
                </a:lnTo>
                <a:lnTo>
                  <a:pt x="3223890" y="6858000"/>
                </a:lnTo>
                <a:close/>
              </a:path>
            </a:pathLst>
          </a:custGeom>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3D112FDD-A760-4718-ABA9-B86721AA8575}"/>
              </a:ext>
            </a:extLst>
          </p:cNvPr>
          <p:cNvSpPr>
            <a:spLocks noGrp="1"/>
          </p:cNvSpPr>
          <p:nvPr>
            <p:ph type="title"/>
          </p:nvPr>
        </p:nvSpPr>
        <p:spPr>
          <a:xfrm>
            <a:off x="90539" y="197644"/>
            <a:ext cx="3501957" cy="5105400"/>
          </a:xfrm>
        </p:spPr>
        <p:txBody>
          <a:bodyPr>
            <a:normAutofit/>
          </a:bodyPr>
          <a:lstStyle/>
          <a:p>
            <a:r>
              <a:rPr lang="en-CA" dirty="0">
                <a:solidFill>
                  <a:srgbClr val="FFFFFF"/>
                </a:solidFill>
              </a:rPr>
              <a:t>Quebec</a:t>
            </a:r>
            <a:br>
              <a:rPr lang="en-CA" dirty="0">
                <a:solidFill>
                  <a:srgbClr val="FFFFFF"/>
                </a:solidFill>
              </a:rPr>
            </a:br>
            <a:r>
              <a:rPr lang="en-CA" dirty="0">
                <a:solidFill>
                  <a:srgbClr val="FFFFFF"/>
                </a:solidFill>
              </a:rPr>
              <a:t>Project Details</a:t>
            </a:r>
          </a:p>
        </p:txBody>
      </p:sp>
      <p:grpSp>
        <p:nvGrpSpPr>
          <p:cNvPr id="12" name="Group 16">
            <a:extLst>
              <a:ext uri="{FF2B5EF4-FFF2-40B4-BE49-F238E27FC236}">
                <a16:creationId xmlns:a16="http://schemas.microsoft.com/office/drawing/2014/main" id="{B57BDC17-F1B3-455F-BBF1-680AA1F25C0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15292" y="0"/>
            <a:ext cx="2436813" cy="6858001"/>
            <a:chOff x="1320800" y="0"/>
            <a:chExt cx="2436813" cy="6858001"/>
          </a:xfrm>
        </p:grpSpPr>
        <p:sp>
          <p:nvSpPr>
            <p:cNvPr id="18" name="Freeform 6">
              <a:extLst>
                <a:ext uri="{FF2B5EF4-FFF2-40B4-BE49-F238E27FC236}">
                  <a16:creationId xmlns:a16="http://schemas.microsoft.com/office/drawing/2014/main" id="{64E2FA9A-FEF7-4501-B0EB-5E45EDD217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txBody>
            <a:bodyPr/>
            <a:lstStyle/>
            <a:p>
              <a:endParaRPr lang="en-CA"/>
            </a:p>
          </p:txBody>
        </p:sp>
        <p:sp>
          <p:nvSpPr>
            <p:cNvPr id="19" name="Freeform 7">
              <a:extLst>
                <a:ext uri="{FF2B5EF4-FFF2-40B4-BE49-F238E27FC236}">
                  <a16:creationId xmlns:a16="http://schemas.microsoft.com/office/drawing/2014/main" id="{BC38192B-B4CB-47D4-A3B1-10010247F1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txBody>
            <a:bodyPr/>
            <a:lstStyle/>
            <a:p>
              <a:endParaRPr lang="en-CA"/>
            </a:p>
          </p:txBody>
        </p:sp>
        <p:sp>
          <p:nvSpPr>
            <p:cNvPr id="20" name="Freeform 8">
              <a:extLst>
                <a:ext uri="{FF2B5EF4-FFF2-40B4-BE49-F238E27FC236}">
                  <a16:creationId xmlns:a16="http://schemas.microsoft.com/office/drawing/2014/main" id="{96330E33-E171-4B0F-82B5-AF7230399B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txBody>
            <a:bodyPr/>
            <a:lstStyle/>
            <a:p>
              <a:endParaRPr lang="en-CA"/>
            </a:p>
          </p:txBody>
        </p:sp>
        <p:sp>
          <p:nvSpPr>
            <p:cNvPr id="21" name="Freeform 9">
              <a:extLst>
                <a:ext uri="{FF2B5EF4-FFF2-40B4-BE49-F238E27FC236}">
                  <a16:creationId xmlns:a16="http://schemas.microsoft.com/office/drawing/2014/main" id="{332B1723-69BF-42D7-B757-0FA059E152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txBody>
            <a:bodyPr/>
            <a:lstStyle/>
            <a:p>
              <a:endParaRPr lang="en-CA"/>
            </a:p>
          </p:txBody>
        </p:sp>
        <p:sp>
          <p:nvSpPr>
            <p:cNvPr id="22" name="Freeform 10">
              <a:extLst>
                <a:ext uri="{FF2B5EF4-FFF2-40B4-BE49-F238E27FC236}">
                  <a16:creationId xmlns:a16="http://schemas.microsoft.com/office/drawing/2014/main" id="{F115D62D-1E96-48D1-A78D-D370A0BFB9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txBody>
            <a:bodyPr/>
            <a:lstStyle/>
            <a:p>
              <a:endParaRPr lang="en-CA"/>
            </a:p>
          </p:txBody>
        </p:sp>
        <p:sp>
          <p:nvSpPr>
            <p:cNvPr id="23" name="Freeform 11">
              <a:extLst>
                <a:ext uri="{FF2B5EF4-FFF2-40B4-BE49-F238E27FC236}">
                  <a16:creationId xmlns:a16="http://schemas.microsoft.com/office/drawing/2014/main" id="{91C2876A-169D-4822-A766-C00578C88B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txBody>
            <a:bodyPr/>
            <a:lstStyle/>
            <a:p>
              <a:endParaRPr lang="en-CA"/>
            </a:p>
          </p:txBody>
        </p:sp>
      </p:grpSp>
      <p:sp>
        <p:nvSpPr>
          <p:cNvPr id="7" name="Title 1">
            <a:extLst>
              <a:ext uri="{FF2B5EF4-FFF2-40B4-BE49-F238E27FC236}">
                <a16:creationId xmlns:a16="http://schemas.microsoft.com/office/drawing/2014/main" id="{19FEAAFD-1C9E-9233-57AF-3180961E9688}"/>
              </a:ext>
            </a:extLst>
          </p:cNvPr>
          <p:cNvSpPr txBox="1">
            <a:spLocks/>
          </p:cNvSpPr>
          <p:nvPr/>
        </p:nvSpPr>
        <p:spPr>
          <a:xfrm>
            <a:off x="4739280" y="361463"/>
            <a:ext cx="7345891" cy="1167299"/>
          </a:xfrm>
          <a:prstGeom prst="rect">
            <a:avLst/>
          </a:prstGeom>
          <a:effectLst/>
        </p:spPr>
        <p:txBody>
          <a:bodyPr vert="horz" lIns="91440" tIns="45720" rIns="91440" bIns="45720" rtlCol="0" anchor="ctr">
            <a:normAutofit/>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CA" sz="3200" b="1" dirty="0">
                <a:solidFill>
                  <a:schemeClr val="accent2">
                    <a:lumMod val="75000"/>
                  </a:schemeClr>
                </a:solidFill>
              </a:rPr>
              <a:t>Bank Vault on Trend with Major Gold Bearing Faults in Urban-Barry Region</a:t>
            </a:r>
          </a:p>
        </p:txBody>
      </p:sp>
      <p:sp>
        <p:nvSpPr>
          <p:cNvPr id="9" name="TextBox 8">
            <a:extLst>
              <a:ext uri="{FF2B5EF4-FFF2-40B4-BE49-F238E27FC236}">
                <a16:creationId xmlns:a16="http://schemas.microsoft.com/office/drawing/2014/main" id="{AE8E75E8-3776-903C-7779-5FA706A5BAF4}"/>
              </a:ext>
            </a:extLst>
          </p:cNvPr>
          <p:cNvSpPr txBox="1"/>
          <p:nvPr/>
        </p:nvSpPr>
        <p:spPr>
          <a:xfrm>
            <a:off x="5146289" y="1695223"/>
            <a:ext cx="6342434" cy="4801314"/>
          </a:xfrm>
          <a:prstGeom prst="rect">
            <a:avLst/>
          </a:prstGeom>
          <a:noFill/>
        </p:spPr>
        <p:txBody>
          <a:bodyPr wrap="square" rtlCol="0">
            <a:spAutoFit/>
          </a:bodyPr>
          <a:lstStyle/>
          <a:p>
            <a:pPr marL="285750" indent="-285750">
              <a:buFont typeface="Arial" panose="020B0604020202020204" pitchFamily="34" charset="0"/>
              <a:buChar char="•"/>
            </a:pPr>
            <a:r>
              <a:rPr lang="en-CA" dirty="0"/>
              <a:t>The Bank Vault Project is located south-west of Chibougamau and north-east of Val D’Or.</a:t>
            </a:r>
          </a:p>
          <a:p>
            <a:pPr marL="285750" indent="-285750">
              <a:buFont typeface="Arial" panose="020B0604020202020204" pitchFamily="34" charset="0"/>
              <a:buChar char="•"/>
            </a:pPr>
            <a:endParaRPr lang="en-CA" dirty="0"/>
          </a:p>
          <a:p>
            <a:pPr marL="285750" indent="-285750">
              <a:buFont typeface="Arial" panose="020B0604020202020204" pitchFamily="34" charset="0"/>
              <a:buChar char="•"/>
            </a:pPr>
            <a:r>
              <a:rPr lang="en-CA" dirty="0"/>
              <a:t>The Project is on Trend with the Windfall, Gladiator and Barry Gold Projects owned by </a:t>
            </a:r>
            <a:r>
              <a:rPr lang="en-CA" dirty="0" err="1"/>
              <a:t>Osisko</a:t>
            </a:r>
            <a:r>
              <a:rPr lang="en-CA" dirty="0"/>
              <a:t> Metals and </a:t>
            </a:r>
            <a:r>
              <a:rPr lang="en-CA" dirty="0" err="1"/>
              <a:t>Bonterra</a:t>
            </a:r>
            <a:r>
              <a:rPr lang="en-CA" dirty="0"/>
              <a:t> Exploration.</a:t>
            </a:r>
          </a:p>
          <a:p>
            <a:pPr marL="285750" indent="-285750">
              <a:buFont typeface="Arial" panose="020B0604020202020204" pitchFamily="34" charset="0"/>
              <a:buChar char="•"/>
            </a:pPr>
            <a:endParaRPr lang="en-CA" dirty="0"/>
          </a:p>
          <a:p>
            <a:pPr marL="285750" indent="-285750">
              <a:buFont typeface="Arial" panose="020B0604020202020204" pitchFamily="34" charset="0"/>
              <a:buChar char="•"/>
            </a:pPr>
            <a:r>
              <a:rPr lang="en-CA" dirty="0"/>
              <a:t>In Fall 2023, </a:t>
            </a:r>
            <a:r>
              <a:rPr lang="en-CA" dirty="0" err="1"/>
              <a:t>Osisko</a:t>
            </a:r>
            <a:r>
              <a:rPr lang="en-CA" dirty="0"/>
              <a:t> Metals committed to spend $ 30 million in exploration in the area by optioning projects from </a:t>
            </a:r>
            <a:r>
              <a:rPr lang="en-CA" dirty="0" err="1"/>
              <a:t>Bonterra</a:t>
            </a:r>
            <a:endParaRPr lang="en-CA" dirty="0"/>
          </a:p>
          <a:p>
            <a:pPr marL="285750" indent="-285750">
              <a:buFont typeface="Arial" panose="020B0604020202020204" pitchFamily="34" charset="0"/>
              <a:buChar char="•"/>
            </a:pPr>
            <a:endParaRPr lang="en-CA" dirty="0"/>
          </a:p>
          <a:p>
            <a:pPr marL="285750" indent="-285750">
              <a:buFont typeface="Arial" panose="020B0604020202020204" pitchFamily="34" charset="0"/>
              <a:buChar char="•"/>
            </a:pPr>
            <a:r>
              <a:rPr lang="en-CA" dirty="0"/>
              <a:t>The Windfall Resource Estimate, assuming a cut-off grade of 3.50 g/t Au, comprises 811,000 tonnes at 11.4 g/t Au (297,000 ounces) in the measured mineral resource category, 10,250,000 tonnes at 11.4 g/t Au (3,754,000 ounces) in the indicated mineral resource category and 12,287,000 tonnes at 8.4 g/t Au (3,337,000 ounces) in the inferred mineral resource category. </a:t>
            </a:r>
          </a:p>
        </p:txBody>
      </p:sp>
      <p:sp>
        <p:nvSpPr>
          <p:cNvPr id="5" name="Slide Number Placeholder 4">
            <a:extLst>
              <a:ext uri="{FF2B5EF4-FFF2-40B4-BE49-F238E27FC236}">
                <a16:creationId xmlns:a16="http://schemas.microsoft.com/office/drawing/2014/main" id="{DE162BE8-866C-679D-BBA7-9FE382144F44}"/>
              </a:ext>
            </a:extLst>
          </p:cNvPr>
          <p:cNvSpPr>
            <a:spLocks noGrp="1"/>
          </p:cNvSpPr>
          <p:nvPr>
            <p:ph type="sldNum" sz="quarter" idx="12"/>
          </p:nvPr>
        </p:nvSpPr>
        <p:spPr/>
        <p:txBody>
          <a:bodyPr/>
          <a:lstStyle/>
          <a:p>
            <a:fld id="{D57F1E4F-1CFF-5643-939E-217C01CDF565}" type="slidenum">
              <a:rPr lang="en-US" smtClean="0"/>
              <a:pPr/>
              <a:t>7</a:t>
            </a:fld>
            <a:endParaRPr lang="en-US" dirty="0"/>
          </a:p>
        </p:txBody>
      </p:sp>
    </p:spTree>
    <p:extLst>
      <p:ext uri="{BB962C8B-B14F-4D97-AF65-F5344CB8AC3E}">
        <p14:creationId xmlns:p14="http://schemas.microsoft.com/office/powerpoint/2010/main" val="4089558095"/>
      </p:ext>
    </p:extLst>
  </p:cSld>
  <p:clrMapOvr>
    <a:masterClrMapping/>
  </p:clrMapOvr>
  <mc:AlternateContent xmlns:mc="http://schemas.openxmlformats.org/markup-compatibility/2006" xmlns:p14="http://schemas.microsoft.com/office/powerpoint/2010/main">
    <mc:Choice Requires="p14">
      <p:transition spd="slow" p14:dur="800">
        <p14:flythrough dir="out"/>
        <p:sndAc>
          <p:stSnd>
            <p:snd r:embed="rId2" name="whoosh.wav"/>
          </p:stSnd>
        </p:sndAc>
      </p:transition>
    </mc:Choice>
    <mc:Fallback xmlns="">
      <p:transition spd="slow">
        <p:fade/>
        <p:sndAc>
          <p:stSnd>
            <p:snd r:embed="rId3" name="whoosh.wav"/>
          </p:stSnd>
        </p:sndAc>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12">
            <a:extLst>
              <a:ext uri="{FF2B5EF4-FFF2-40B4-BE49-F238E27FC236}">
                <a16:creationId xmlns:a16="http://schemas.microsoft.com/office/drawing/2014/main" id="{94C52C56-BEF2-4E22-8C8E-A7AC96B03A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4">
            <a:extLst>
              <a:ext uri="{FF2B5EF4-FFF2-40B4-BE49-F238E27FC236}">
                <a16:creationId xmlns:a16="http://schemas.microsoft.com/office/drawing/2014/main" id="{42285737-90EE-47DC-AC80-8AE156B119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 y="-1"/>
            <a:ext cx="4403709" cy="6858001"/>
          </a:xfrm>
          <a:custGeom>
            <a:avLst/>
            <a:gdLst>
              <a:gd name="connsiteX0" fmla="*/ 3223890 w 4403709"/>
              <a:gd name="connsiteY0" fmla="*/ 6858001 h 6858001"/>
              <a:gd name="connsiteX1" fmla="*/ 4101908 w 4403709"/>
              <a:gd name="connsiteY1" fmla="*/ 6858001 h 6858001"/>
              <a:gd name="connsiteX2" fmla="*/ 3254950 w 4403709"/>
              <a:gd name="connsiteY2" fmla="*/ 1599356 h 6858001"/>
              <a:gd name="connsiteX3" fmla="*/ 3254950 w 4403709"/>
              <a:gd name="connsiteY3" fmla="*/ 1594062 h 6858001"/>
              <a:gd name="connsiteX4" fmla="*/ 4403709 w 4403709"/>
              <a:gd name="connsiteY4" fmla="*/ 0 h 6858001"/>
              <a:gd name="connsiteX5" fmla="*/ 3254950 w 4403709"/>
              <a:gd name="connsiteY5" fmla="*/ 0 h 6858001"/>
              <a:gd name="connsiteX6" fmla="*/ 2903520 w 4403709"/>
              <a:gd name="connsiteY6" fmla="*/ 0 h 6858001"/>
              <a:gd name="connsiteX7" fmla="*/ 0 w 4403709"/>
              <a:gd name="connsiteY7" fmla="*/ 0 h 6858001"/>
              <a:gd name="connsiteX8" fmla="*/ 0 w 4403709"/>
              <a:gd name="connsiteY8" fmla="*/ 6858000 h 6858001"/>
              <a:gd name="connsiteX9" fmla="*/ 3223890 w 4403709"/>
              <a:gd name="connsiteY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3709" h="6858001">
                <a:moveTo>
                  <a:pt x="3223890" y="6858001"/>
                </a:moveTo>
                <a:lnTo>
                  <a:pt x="4101908" y="6858001"/>
                </a:lnTo>
                <a:lnTo>
                  <a:pt x="3254950" y="1599356"/>
                </a:lnTo>
                <a:lnTo>
                  <a:pt x="3254950" y="1594062"/>
                </a:lnTo>
                <a:lnTo>
                  <a:pt x="4403709" y="0"/>
                </a:lnTo>
                <a:lnTo>
                  <a:pt x="3254950" y="0"/>
                </a:lnTo>
                <a:lnTo>
                  <a:pt x="2903520" y="0"/>
                </a:lnTo>
                <a:lnTo>
                  <a:pt x="0" y="0"/>
                </a:lnTo>
                <a:lnTo>
                  <a:pt x="0" y="6858000"/>
                </a:lnTo>
                <a:lnTo>
                  <a:pt x="3223890" y="6858000"/>
                </a:lnTo>
                <a:close/>
              </a:path>
            </a:pathLst>
          </a:custGeom>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3D112FDD-A760-4718-ABA9-B86721AA8575}"/>
              </a:ext>
            </a:extLst>
          </p:cNvPr>
          <p:cNvSpPr>
            <a:spLocks noGrp="1"/>
          </p:cNvSpPr>
          <p:nvPr>
            <p:ph type="title"/>
          </p:nvPr>
        </p:nvSpPr>
        <p:spPr>
          <a:xfrm>
            <a:off x="230819" y="685800"/>
            <a:ext cx="3050526" cy="5105400"/>
          </a:xfrm>
        </p:spPr>
        <p:txBody>
          <a:bodyPr>
            <a:normAutofit/>
          </a:bodyPr>
          <a:lstStyle/>
          <a:p>
            <a:r>
              <a:rPr lang="en-CA" dirty="0">
                <a:solidFill>
                  <a:srgbClr val="FFFFFF"/>
                </a:solidFill>
              </a:rPr>
              <a:t>Quebec Gold Project</a:t>
            </a:r>
          </a:p>
        </p:txBody>
      </p:sp>
      <p:grpSp>
        <p:nvGrpSpPr>
          <p:cNvPr id="12" name="Group 16">
            <a:extLst>
              <a:ext uri="{FF2B5EF4-FFF2-40B4-BE49-F238E27FC236}">
                <a16:creationId xmlns:a16="http://schemas.microsoft.com/office/drawing/2014/main" id="{B57BDC17-F1B3-455F-BBF1-680AA1F25C0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15292" y="0"/>
            <a:ext cx="2436813" cy="6858001"/>
            <a:chOff x="1320800" y="0"/>
            <a:chExt cx="2436813" cy="6858001"/>
          </a:xfrm>
        </p:grpSpPr>
        <p:sp>
          <p:nvSpPr>
            <p:cNvPr id="18" name="Freeform 6">
              <a:extLst>
                <a:ext uri="{FF2B5EF4-FFF2-40B4-BE49-F238E27FC236}">
                  <a16:creationId xmlns:a16="http://schemas.microsoft.com/office/drawing/2014/main" id="{64E2FA9A-FEF7-4501-B0EB-5E45EDD217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txBody>
            <a:bodyPr/>
            <a:lstStyle/>
            <a:p>
              <a:endParaRPr lang="en-CA"/>
            </a:p>
          </p:txBody>
        </p:sp>
        <p:sp>
          <p:nvSpPr>
            <p:cNvPr id="19" name="Freeform 7">
              <a:extLst>
                <a:ext uri="{FF2B5EF4-FFF2-40B4-BE49-F238E27FC236}">
                  <a16:creationId xmlns:a16="http://schemas.microsoft.com/office/drawing/2014/main" id="{BC38192B-B4CB-47D4-A3B1-10010247F1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txBody>
            <a:bodyPr/>
            <a:lstStyle/>
            <a:p>
              <a:endParaRPr lang="en-CA"/>
            </a:p>
          </p:txBody>
        </p:sp>
        <p:sp>
          <p:nvSpPr>
            <p:cNvPr id="20" name="Freeform 8">
              <a:extLst>
                <a:ext uri="{FF2B5EF4-FFF2-40B4-BE49-F238E27FC236}">
                  <a16:creationId xmlns:a16="http://schemas.microsoft.com/office/drawing/2014/main" id="{96330E33-E171-4B0F-82B5-AF7230399B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txBody>
            <a:bodyPr/>
            <a:lstStyle/>
            <a:p>
              <a:endParaRPr lang="en-CA"/>
            </a:p>
          </p:txBody>
        </p:sp>
        <p:sp>
          <p:nvSpPr>
            <p:cNvPr id="21" name="Freeform 9">
              <a:extLst>
                <a:ext uri="{FF2B5EF4-FFF2-40B4-BE49-F238E27FC236}">
                  <a16:creationId xmlns:a16="http://schemas.microsoft.com/office/drawing/2014/main" id="{332B1723-69BF-42D7-B757-0FA059E152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txBody>
            <a:bodyPr/>
            <a:lstStyle/>
            <a:p>
              <a:endParaRPr lang="en-CA"/>
            </a:p>
          </p:txBody>
        </p:sp>
        <p:sp>
          <p:nvSpPr>
            <p:cNvPr id="22" name="Freeform 10">
              <a:extLst>
                <a:ext uri="{FF2B5EF4-FFF2-40B4-BE49-F238E27FC236}">
                  <a16:creationId xmlns:a16="http://schemas.microsoft.com/office/drawing/2014/main" id="{F115D62D-1E96-48D1-A78D-D370A0BFB9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txBody>
            <a:bodyPr/>
            <a:lstStyle/>
            <a:p>
              <a:endParaRPr lang="en-CA"/>
            </a:p>
          </p:txBody>
        </p:sp>
        <p:sp>
          <p:nvSpPr>
            <p:cNvPr id="23" name="Freeform 11">
              <a:extLst>
                <a:ext uri="{FF2B5EF4-FFF2-40B4-BE49-F238E27FC236}">
                  <a16:creationId xmlns:a16="http://schemas.microsoft.com/office/drawing/2014/main" id="{91C2876A-169D-4822-A766-C00578C88B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txBody>
            <a:bodyPr/>
            <a:lstStyle/>
            <a:p>
              <a:endParaRPr lang="en-CA"/>
            </a:p>
          </p:txBody>
        </p:sp>
      </p:grpSp>
      <p:sp>
        <p:nvSpPr>
          <p:cNvPr id="33" name="Title 1">
            <a:extLst>
              <a:ext uri="{FF2B5EF4-FFF2-40B4-BE49-F238E27FC236}">
                <a16:creationId xmlns:a16="http://schemas.microsoft.com/office/drawing/2014/main" id="{43EB9C2A-F28D-E9B9-8E75-5CF35138F566}"/>
              </a:ext>
            </a:extLst>
          </p:cNvPr>
          <p:cNvSpPr txBox="1">
            <a:spLocks/>
          </p:cNvSpPr>
          <p:nvPr/>
        </p:nvSpPr>
        <p:spPr>
          <a:xfrm>
            <a:off x="4739280" y="361463"/>
            <a:ext cx="7345891" cy="1167299"/>
          </a:xfrm>
          <a:prstGeom prst="rect">
            <a:avLst/>
          </a:prstGeom>
          <a:effectLst/>
        </p:spPr>
        <p:txBody>
          <a:bodyPr vert="horz" lIns="91440" tIns="45720" rIns="91440" bIns="45720" rtlCol="0" anchor="ctr">
            <a:normAutofit/>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CA" sz="3200" b="1" dirty="0">
                <a:solidFill>
                  <a:schemeClr val="accent2">
                    <a:lumMod val="75000"/>
                  </a:schemeClr>
                </a:solidFill>
              </a:rPr>
              <a:t>Gold Mine Developments in Urban-Barry Region by </a:t>
            </a:r>
            <a:r>
              <a:rPr lang="en-CA" sz="3200" b="1" dirty="0" err="1">
                <a:solidFill>
                  <a:schemeClr val="accent2">
                    <a:lumMod val="75000"/>
                  </a:schemeClr>
                </a:solidFill>
              </a:rPr>
              <a:t>Osisko</a:t>
            </a:r>
            <a:r>
              <a:rPr lang="en-CA" sz="3200" b="1" dirty="0">
                <a:solidFill>
                  <a:schemeClr val="accent2">
                    <a:lumMod val="75000"/>
                  </a:schemeClr>
                </a:solidFill>
              </a:rPr>
              <a:t> and </a:t>
            </a:r>
            <a:r>
              <a:rPr lang="en-CA" sz="3200" b="1" dirty="0" err="1">
                <a:solidFill>
                  <a:schemeClr val="accent2">
                    <a:lumMod val="75000"/>
                  </a:schemeClr>
                </a:solidFill>
              </a:rPr>
              <a:t>Bonterra</a:t>
            </a:r>
            <a:endParaRPr lang="en-CA" sz="3200" b="1" dirty="0">
              <a:solidFill>
                <a:schemeClr val="accent2">
                  <a:lumMod val="75000"/>
                </a:schemeClr>
              </a:solidFill>
            </a:endParaRPr>
          </a:p>
        </p:txBody>
      </p:sp>
      <p:pic>
        <p:nvPicPr>
          <p:cNvPr id="6" name="Picture 5" descr="A map of a city&#10;&#10;Description automatically generated">
            <a:extLst>
              <a:ext uri="{FF2B5EF4-FFF2-40B4-BE49-F238E27FC236}">
                <a16:creationId xmlns:a16="http://schemas.microsoft.com/office/drawing/2014/main" id="{52AC0076-76BC-0D2E-8F60-B97BBCEF749C}"/>
              </a:ext>
            </a:extLst>
          </p:cNvPr>
          <p:cNvPicPr>
            <a:picLocks noChangeAspect="1"/>
          </p:cNvPicPr>
          <p:nvPr/>
        </p:nvPicPr>
        <p:blipFill>
          <a:blip r:embed="rId3"/>
          <a:stretch>
            <a:fillRect/>
          </a:stretch>
        </p:blipFill>
        <p:spPr>
          <a:xfrm>
            <a:off x="5347658" y="1470511"/>
            <a:ext cx="5900391" cy="502602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8" name="TextBox 7">
            <a:extLst>
              <a:ext uri="{FF2B5EF4-FFF2-40B4-BE49-F238E27FC236}">
                <a16:creationId xmlns:a16="http://schemas.microsoft.com/office/drawing/2014/main" id="{CCB02479-62BF-1929-856F-FC23DAF35923}"/>
              </a:ext>
            </a:extLst>
          </p:cNvPr>
          <p:cNvSpPr txBox="1"/>
          <p:nvPr/>
        </p:nvSpPr>
        <p:spPr>
          <a:xfrm>
            <a:off x="8326033" y="2264509"/>
            <a:ext cx="1033332" cy="400110"/>
          </a:xfrm>
          <a:prstGeom prst="rect">
            <a:avLst/>
          </a:prstGeom>
          <a:noFill/>
        </p:spPr>
        <p:txBody>
          <a:bodyPr wrap="square" rtlCol="0">
            <a:spAutoFit/>
          </a:bodyPr>
          <a:lstStyle/>
          <a:p>
            <a:r>
              <a:rPr lang="en-CA" sz="1000" b="1" dirty="0">
                <a:solidFill>
                  <a:srgbClr val="00B050"/>
                </a:solidFill>
              </a:rPr>
              <a:t>Bank Vault and Nickel Showing</a:t>
            </a:r>
          </a:p>
        </p:txBody>
      </p:sp>
      <p:sp>
        <p:nvSpPr>
          <p:cNvPr id="13" name="TextBox 12">
            <a:extLst>
              <a:ext uri="{FF2B5EF4-FFF2-40B4-BE49-F238E27FC236}">
                <a16:creationId xmlns:a16="http://schemas.microsoft.com/office/drawing/2014/main" id="{074A7B28-7B22-ABD3-D346-B2F6D4EB1CD0}"/>
              </a:ext>
            </a:extLst>
          </p:cNvPr>
          <p:cNvSpPr txBox="1"/>
          <p:nvPr/>
        </p:nvSpPr>
        <p:spPr>
          <a:xfrm>
            <a:off x="8412225" y="2264509"/>
            <a:ext cx="867962" cy="373301"/>
          </a:xfrm>
          <a:prstGeom prst="rect">
            <a:avLst/>
          </a:prstGeom>
          <a:noFill/>
        </p:spPr>
        <p:txBody>
          <a:bodyPr wrap="square" rtlCol="0">
            <a:spAutoFit/>
          </a:bodyPr>
          <a:lstStyle/>
          <a:p>
            <a:endParaRPr lang="en-CA" dirty="0"/>
          </a:p>
        </p:txBody>
      </p:sp>
      <p:sp>
        <p:nvSpPr>
          <p:cNvPr id="5" name="Slide Number Placeholder 4">
            <a:extLst>
              <a:ext uri="{FF2B5EF4-FFF2-40B4-BE49-F238E27FC236}">
                <a16:creationId xmlns:a16="http://schemas.microsoft.com/office/drawing/2014/main" id="{362B5E31-66A0-67E7-8B15-45615803804A}"/>
              </a:ext>
            </a:extLst>
          </p:cNvPr>
          <p:cNvSpPr>
            <a:spLocks noGrp="1"/>
          </p:cNvSpPr>
          <p:nvPr>
            <p:ph type="sldNum" sz="quarter" idx="12"/>
          </p:nvPr>
        </p:nvSpPr>
        <p:spPr/>
        <p:txBody>
          <a:bodyPr/>
          <a:lstStyle/>
          <a:p>
            <a:fld id="{D57F1E4F-1CFF-5643-939E-217C01CDF565}" type="slidenum">
              <a:rPr lang="en-US" smtClean="0"/>
              <a:pPr/>
              <a:t>8</a:t>
            </a:fld>
            <a:endParaRPr lang="en-US" dirty="0"/>
          </a:p>
        </p:txBody>
      </p:sp>
    </p:spTree>
    <p:extLst>
      <p:ext uri="{BB962C8B-B14F-4D97-AF65-F5344CB8AC3E}">
        <p14:creationId xmlns:p14="http://schemas.microsoft.com/office/powerpoint/2010/main" val="2059751239"/>
      </p:ext>
    </p:extLst>
  </p:cSld>
  <p:clrMapOvr>
    <a:masterClrMapping/>
  </p:clrMapOvr>
  <mc:AlternateContent xmlns:mc="http://schemas.openxmlformats.org/markup-compatibility/2006" xmlns:p14="http://schemas.microsoft.com/office/powerpoint/2010/main">
    <mc:Choice Requires="p14">
      <p:transition spd="slow" p14:dur="800">
        <p14:flythrough dir="out"/>
        <p:sndAc>
          <p:stSnd>
            <p:snd r:embed="rId2" name="whoosh.wav"/>
          </p:stSnd>
        </p:sndAc>
      </p:transition>
    </mc:Choice>
    <mc:Fallback xmlns="">
      <p:transition spd="slow">
        <p:fade/>
        <p:sndAc>
          <p:stSnd>
            <p:snd r:embed="rId8" name="whoosh.wav"/>
          </p:stSnd>
        </p:sndAc>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12">
            <a:extLst>
              <a:ext uri="{FF2B5EF4-FFF2-40B4-BE49-F238E27FC236}">
                <a16:creationId xmlns:a16="http://schemas.microsoft.com/office/drawing/2014/main" id="{94C52C56-BEF2-4E22-8C8E-A7AC96B03A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4">
            <a:extLst>
              <a:ext uri="{FF2B5EF4-FFF2-40B4-BE49-F238E27FC236}">
                <a16:creationId xmlns:a16="http://schemas.microsoft.com/office/drawing/2014/main" id="{42285737-90EE-47DC-AC80-8AE156B119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 y="-1"/>
            <a:ext cx="4403709" cy="6858001"/>
          </a:xfrm>
          <a:custGeom>
            <a:avLst/>
            <a:gdLst>
              <a:gd name="connsiteX0" fmla="*/ 3223890 w 4403709"/>
              <a:gd name="connsiteY0" fmla="*/ 6858001 h 6858001"/>
              <a:gd name="connsiteX1" fmla="*/ 4101908 w 4403709"/>
              <a:gd name="connsiteY1" fmla="*/ 6858001 h 6858001"/>
              <a:gd name="connsiteX2" fmla="*/ 3254950 w 4403709"/>
              <a:gd name="connsiteY2" fmla="*/ 1599356 h 6858001"/>
              <a:gd name="connsiteX3" fmla="*/ 3254950 w 4403709"/>
              <a:gd name="connsiteY3" fmla="*/ 1594062 h 6858001"/>
              <a:gd name="connsiteX4" fmla="*/ 4403709 w 4403709"/>
              <a:gd name="connsiteY4" fmla="*/ 0 h 6858001"/>
              <a:gd name="connsiteX5" fmla="*/ 3254950 w 4403709"/>
              <a:gd name="connsiteY5" fmla="*/ 0 h 6858001"/>
              <a:gd name="connsiteX6" fmla="*/ 2903520 w 4403709"/>
              <a:gd name="connsiteY6" fmla="*/ 0 h 6858001"/>
              <a:gd name="connsiteX7" fmla="*/ 0 w 4403709"/>
              <a:gd name="connsiteY7" fmla="*/ 0 h 6858001"/>
              <a:gd name="connsiteX8" fmla="*/ 0 w 4403709"/>
              <a:gd name="connsiteY8" fmla="*/ 6858000 h 6858001"/>
              <a:gd name="connsiteX9" fmla="*/ 3223890 w 4403709"/>
              <a:gd name="connsiteY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3709" h="6858001">
                <a:moveTo>
                  <a:pt x="3223890" y="6858001"/>
                </a:moveTo>
                <a:lnTo>
                  <a:pt x="4101908" y="6858001"/>
                </a:lnTo>
                <a:lnTo>
                  <a:pt x="3254950" y="1599356"/>
                </a:lnTo>
                <a:lnTo>
                  <a:pt x="3254950" y="1594062"/>
                </a:lnTo>
                <a:lnTo>
                  <a:pt x="4403709" y="0"/>
                </a:lnTo>
                <a:lnTo>
                  <a:pt x="3254950" y="0"/>
                </a:lnTo>
                <a:lnTo>
                  <a:pt x="2903520" y="0"/>
                </a:lnTo>
                <a:lnTo>
                  <a:pt x="0" y="0"/>
                </a:lnTo>
                <a:lnTo>
                  <a:pt x="0" y="6858000"/>
                </a:lnTo>
                <a:lnTo>
                  <a:pt x="3223890" y="6858000"/>
                </a:lnTo>
                <a:close/>
              </a:path>
            </a:pathLst>
          </a:custGeom>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3D112FDD-A760-4718-ABA9-B86721AA8575}"/>
              </a:ext>
            </a:extLst>
          </p:cNvPr>
          <p:cNvSpPr>
            <a:spLocks noGrp="1"/>
          </p:cNvSpPr>
          <p:nvPr>
            <p:ph type="title"/>
          </p:nvPr>
        </p:nvSpPr>
        <p:spPr>
          <a:xfrm>
            <a:off x="535021" y="685800"/>
            <a:ext cx="2639962" cy="5105400"/>
          </a:xfrm>
        </p:spPr>
        <p:txBody>
          <a:bodyPr>
            <a:normAutofit/>
          </a:bodyPr>
          <a:lstStyle/>
          <a:p>
            <a:r>
              <a:rPr lang="en-CA" dirty="0">
                <a:solidFill>
                  <a:srgbClr val="FFFFFF"/>
                </a:solidFill>
              </a:rPr>
              <a:t>Quebec</a:t>
            </a:r>
            <a:br>
              <a:rPr lang="en-CA" dirty="0">
                <a:solidFill>
                  <a:srgbClr val="FFFFFF"/>
                </a:solidFill>
              </a:rPr>
            </a:br>
            <a:r>
              <a:rPr lang="en-CA" dirty="0">
                <a:solidFill>
                  <a:srgbClr val="FFFFFF"/>
                </a:solidFill>
              </a:rPr>
              <a:t>Project Shear Zones</a:t>
            </a:r>
          </a:p>
        </p:txBody>
      </p:sp>
      <p:grpSp>
        <p:nvGrpSpPr>
          <p:cNvPr id="12" name="Group 16">
            <a:extLst>
              <a:ext uri="{FF2B5EF4-FFF2-40B4-BE49-F238E27FC236}">
                <a16:creationId xmlns:a16="http://schemas.microsoft.com/office/drawing/2014/main" id="{B57BDC17-F1B3-455F-BBF1-680AA1F25C0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15292" y="0"/>
            <a:ext cx="2436813" cy="6858001"/>
            <a:chOff x="1320800" y="0"/>
            <a:chExt cx="2436813" cy="6858001"/>
          </a:xfrm>
        </p:grpSpPr>
        <p:sp>
          <p:nvSpPr>
            <p:cNvPr id="18" name="Freeform 6">
              <a:extLst>
                <a:ext uri="{FF2B5EF4-FFF2-40B4-BE49-F238E27FC236}">
                  <a16:creationId xmlns:a16="http://schemas.microsoft.com/office/drawing/2014/main" id="{64E2FA9A-FEF7-4501-B0EB-5E45EDD217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txBody>
            <a:bodyPr/>
            <a:lstStyle/>
            <a:p>
              <a:endParaRPr lang="en-CA"/>
            </a:p>
          </p:txBody>
        </p:sp>
        <p:sp>
          <p:nvSpPr>
            <p:cNvPr id="19" name="Freeform 7">
              <a:extLst>
                <a:ext uri="{FF2B5EF4-FFF2-40B4-BE49-F238E27FC236}">
                  <a16:creationId xmlns:a16="http://schemas.microsoft.com/office/drawing/2014/main" id="{BC38192B-B4CB-47D4-A3B1-10010247F1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txBody>
            <a:bodyPr/>
            <a:lstStyle/>
            <a:p>
              <a:endParaRPr lang="en-CA"/>
            </a:p>
          </p:txBody>
        </p:sp>
        <p:sp>
          <p:nvSpPr>
            <p:cNvPr id="20" name="Freeform 8">
              <a:extLst>
                <a:ext uri="{FF2B5EF4-FFF2-40B4-BE49-F238E27FC236}">
                  <a16:creationId xmlns:a16="http://schemas.microsoft.com/office/drawing/2014/main" id="{96330E33-E171-4B0F-82B5-AF7230399B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txBody>
            <a:bodyPr/>
            <a:lstStyle/>
            <a:p>
              <a:endParaRPr lang="en-CA"/>
            </a:p>
          </p:txBody>
        </p:sp>
        <p:sp>
          <p:nvSpPr>
            <p:cNvPr id="21" name="Freeform 9">
              <a:extLst>
                <a:ext uri="{FF2B5EF4-FFF2-40B4-BE49-F238E27FC236}">
                  <a16:creationId xmlns:a16="http://schemas.microsoft.com/office/drawing/2014/main" id="{332B1723-69BF-42D7-B757-0FA059E152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txBody>
            <a:bodyPr/>
            <a:lstStyle/>
            <a:p>
              <a:endParaRPr lang="en-CA"/>
            </a:p>
          </p:txBody>
        </p:sp>
        <p:sp>
          <p:nvSpPr>
            <p:cNvPr id="22" name="Freeform 10">
              <a:extLst>
                <a:ext uri="{FF2B5EF4-FFF2-40B4-BE49-F238E27FC236}">
                  <a16:creationId xmlns:a16="http://schemas.microsoft.com/office/drawing/2014/main" id="{F115D62D-1E96-48D1-A78D-D370A0BFB9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txBody>
            <a:bodyPr/>
            <a:lstStyle/>
            <a:p>
              <a:endParaRPr lang="en-CA"/>
            </a:p>
          </p:txBody>
        </p:sp>
        <p:sp>
          <p:nvSpPr>
            <p:cNvPr id="23" name="Freeform 11">
              <a:extLst>
                <a:ext uri="{FF2B5EF4-FFF2-40B4-BE49-F238E27FC236}">
                  <a16:creationId xmlns:a16="http://schemas.microsoft.com/office/drawing/2014/main" id="{91C2876A-169D-4822-A766-C00578C88B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txBody>
            <a:bodyPr/>
            <a:lstStyle/>
            <a:p>
              <a:endParaRPr lang="en-CA"/>
            </a:p>
          </p:txBody>
        </p:sp>
      </p:grpSp>
      <p:sp>
        <p:nvSpPr>
          <p:cNvPr id="7" name="Title 1">
            <a:extLst>
              <a:ext uri="{FF2B5EF4-FFF2-40B4-BE49-F238E27FC236}">
                <a16:creationId xmlns:a16="http://schemas.microsoft.com/office/drawing/2014/main" id="{19FEAAFD-1C9E-9233-57AF-3180961E9688}"/>
              </a:ext>
            </a:extLst>
          </p:cNvPr>
          <p:cNvSpPr txBox="1">
            <a:spLocks/>
          </p:cNvSpPr>
          <p:nvPr/>
        </p:nvSpPr>
        <p:spPr>
          <a:xfrm>
            <a:off x="4897142" y="46935"/>
            <a:ext cx="7345891" cy="1167299"/>
          </a:xfrm>
          <a:prstGeom prst="rect">
            <a:avLst/>
          </a:prstGeom>
          <a:effectLst/>
        </p:spPr>
        <p:txBody>
          <a:bodyPr vert="horz" lIns="91440" tIns="45720" rIns="91440" bIns="45720" rtlCol="0" anchor="ctr">
            <a:normAutofit/>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CA" sz="3200" b="1" dirty="0">
                <a:solidFill>
                  <a:schemeClr val="accent2">
                    <a:lumMod val="75000"/>
                  </a:schemeClr>
                </a:solidFill>
              </a:rPr>
              <a:t>Multiple Outcrops </a:t>
            </a:r>
          </a:p>
          <a:p>
            <a:r>
              <a:rPr lang="en-CA" sz="3200" b="1" dirty="0">
                <a:solidFill>
                  <a:schemeClr val="accent2">
                    <a:lumMod val="75000"/>
                  </a:schemeClr>
                </a:solidFill>
              </a:rPr>
              <a:t>at the Nickel Showing Project</a:t>
            </a:r>
          </a:p>
        </p:txBody>
      </p:sp>
      <p:sp>
        <p:nvSpPr>
          <p:cNvPr id="13" name="TextBox 12">
            <a:extLst>
              <a:ext uri="{FF2B5EF4-FFF2-40B4-BE49-F238E27FC236}">
                <a16:creationId xmlns:a16="http://schemas.microsoft.com/office/drawing/2014/main" id="{F8CDEC33-7BC1-5A44-EAFA-5E0A8C6D0A75}"/>
              </a:ext>
            </a:extLst>
          </p:cNvPr>
          <p:cNvSpPr txBox="1"/>
          <p:nvPr/>
        </p:nvSpPr>
        <p:spPr>
          <a:xfrm>
            <a:off x="10065080" y="4847827"/>
            <a:ext cx="1687456" cy="276999"/>
          </a:xfrm>
          <a:prstGeom prst="rect">
            <a:avLst/>
          </a:prstGeom>
          <a:noFill/>
        </p:spPr>
        <p:txBody>
          <a:bodyPr wrap="square" rtlCol="0">
            <a:spAutoFit/>
          </a:bodyPr>
          <a:lstStyle/>
          <a:p>
            <a:r>
              <a:rPr lang="en-CA" sz="1200" dirty="0">
                <a:solidFill>
                  <a:schemeClr val="bg1"/>
                </a:solidFill>
              </a:rPr>
              <a:t>40 Foot Shear Zone</a:t>
            </a:r>
          </a:p>
        </p:txBody>
      </p:sp>
      <p:sp>
        <p:nvSpPr>
          <p:cNvPr id="14" name="TextBox 13">
            <a:extLst>
              <a:ext uri="{FF2B5EF4-FFF2-40B4-BE49-F238E27FC236}">
                <a16:creationId xmlns:a16="http://schemas.microsoft.com/office/drawing/2014/main" id="{0A0C9A5B-BEED-D2AA-09BF-0AE35A109D55}"/>
              </a:ext>
            </a:extLst>
          </p:cNvPr>
          <p:cNvSpPr txBox="1"/>
          <p:nvPr/>
        </p:nvSpPr>
        <p:spPr>
          <a:xfrm>
            <a:off x="5483335" y="1792724"/>
            <a:ext cx="6342434" cy="3693319"/>
          </a:xfrm>
          <a:prstGeom prst="rect">
            <a:avLst/>
          </a:prstGeom>
          <a:noFill/>
        </p:spPr>
        <p:txBody>
          <a:bodyPr wrap="square" rtlCol="0">
            <a:spAutoFit/>
          </a:bodyPr>
          <a:lstStyle/>
          <a:p>
            <a:pPr marL="285750" indent="-285750">
              <a:buFont typeface="Arial" panose="020B0604020202020204" pitchFamily="34" charset="0"/>
              <a:buChar char="•"/>
            </a:pPr>
            <a:r>
              <a:rPr lang="en-CA" dirty="0"/>
              <a:t>Previous work in 2020 identified the ‘</a:t>
            </a:r>
            <a:r>
              <a:rPr lang="en-CA" dirty="0" err="1"/>
              <a:t>Osisko</a:t>
            </a:r>
            <a:r>
              <a:rPr lang="en-CA" dirty="0"/>
              <a:t> outcrop’ of sheared basalt and gabbro and hosted a east-west dipping 30 cm wide quartz vein which is now part of the Nickel Showing Project, adjoining Bank Vault.</a:t>
            </a:r>
          </a:p>
          <a:p>
            <a:pPr marL="285750" indent="-285750">
              <a:buFont typeface="Arial" panose="020B0604020202020204" pitchFamily="34" charset="0"/>
              <a:buChar char="•"/>
            </a:pPr>
            <a:endParaRPr lang="en-CA" dirty="0"/>
          </a:p>
          <a:p>
            <a:pPr marL="285750" indent="-285750">
              <a:buFont typeface="Arial" panose="020B0604020202020204" pitchFamily="34" charset="0"/>
              <a:buChar char="•"/>
            </a:pPr>
            <a:r>
              <a:rPr lang="en-CA" dirty="0"/>
              <a:t>The nearby Discovery Outcrop has an east-west strike of 90 degrees with pyrite present along shear planes.</a:t>
            </a:r>
          </a:p>
          <a:p>
            <a:pPr marL="285750" indent="-285750">
              <a:buFont typeface="Arial" panose="020B0604020202020204" pitchFamily="34" charset="0"/>
              <a:buChar char="•"/>
            </a:pPr>
            <a:endParaRPr lang="en-CA" dirty="0"/>
          </a:p>
          <a:p>
            <a:pPr marL="285750" indent="-285750">
              <a:buFont typeface="Arial" panose="020B0604020202020204" pitchFamily="34" charset="0"/>
              <a:buChar char="•"/>
            </a:pPr>
            <a:r>
              <a:rPr lang="en-CA" dirty="0"/>
              <a:t>Five Parallel Shear Zones were traced for 100 metres and are all altered by silica and chlorite, some of which are pictured in the next slide</a:t>
            </a:r>
          </a:p>
          <a:p>
            <a:pPr marL="285750" indent="-285750">
              <a:buFont typeface="Arial" panose="020B0604020202020204" pitchFamily="34" charset="0"/>
              <a:buChar char="•"/>
            </a:pPr>
            <a:endParaRPr lang="en-CA" dirty="0"/>
          </a:p>
          <a:p>
            <a:pPr marL="285750" indent="-285750">
              <a:buFont typeface="Arial" panose="020B0604020202020204" pitchFamily="34" charset="0"/>
              <a:buChar char="•"/>
            </a:pPr>
            <a:endParaRPr lang="en-CA" dirty="0"/>
          </a:p>
        </p:txBody>
      </p:sp>
      <p:sp>
        <p:nvSpPr>
          <p:cNvPr id="5" name="Slide Number Placeholder 4">
            <a:extLst>
              <a:ext uri="{FF2B5EF4-FFF2-40B4-BE49-F238E27FC236}">
                <a16:creationId xmlns:a16="http://schemas.microsoft.com/office/drawing/2014/main" id="{AFA52930-D0C9-60D5-71FD-A4AC954B5D0E}"/>
              </a:ext>
            </a:extLst>
          </p:cNvPr>
          <p:cNvSpPr>
            <a:spLocks noGrp="1"/>
          </p:cNvSpPr>
          <p:nvPr>
            <p:ph type="sldNum" sz="quarter" idx="12"/>
          </p:nvPr>
        </p:nvSpPr>
        <p:spPr/>
        <p:txBody>
          <a:bodyPr/>
          <a:lstStyle/>
          <a:p>
            <a:fld id="{D57F1E4F-1CFF-5643-939E-217C01CDF565}" type="slidenum">
              <a:rPr lang="en-US" smtClean="0"/>
              <a:pPr/>
              <a:t>9</a:t>
            </a:fld>
            <a:endParaRPr lang="en-US" dirty="0"/>
          </a:p>
        </p:txBody>
      </p:sp>
    </p:spTree>
    <p:extLst>
      <p:ext uri="{BB962C8B-B14F-4D97-AF65-F5344CB8AC3E}">
        <p14:creationId xmlns:p14="http://schemas.microsoft.com/office/powerpoint/2010/main" val="4061172875"/>
      </p:ext>
    </p:extLst>
  </p:cSld>
  <p:clrMapOvr>
    <a:masterClrMapping/>
  </p:clrMapOvr>
  <mc:AlternateContent xmlns:mc="http://schemas.openxmlformats.org/markup-compatibility/2006" xmlns:p14="http://schemas.microsoft.com/office/powerpoint/2010/main">
    <mc:Choice Requires="p14">
      <p:transition spd="slow" p14:dur="800">
        <p14:flythrough dir="out"/>
        <p:sndAc>
          <p:stSnd>
            <p:snd r:embed="rId2" name="whoosh.wav"/>
          </p:stSnd>
        </p:sndAc>
      </p:transition>
    </mc:Choice>
    <mc:Fallback xmlns="">
      <p:transition spd="slow">
        <p:fade/>
        <p:sndAc>
          <p:stSnd>
            <p:snd r:embed="rId3" name="whoosh.wav"/>
          </p:stSnd>
        </p:sndAc>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12">
            <a:extLst>
              <a:ext uri="{FF2B5EF4-FFF2-40B4-BE49-F238E27FC236}">
                <a16:creationId xmlns:a16="http://schemas.microsoft.com/office/drawing/2014/main" id="{94C52C56-BEF2-4E22-8C8E-A7AC96B03A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4">
            <a:extLst>
              <a:ext uri="{FF2B5EF4-FFF2-40B4-BE49-F238E27FC236}">
                <a16:creationId xmlns:a16="http://schemas.microsoft.com/office/drawing/2014/main" id="{42285737-90EE-47DC-AC80-8AE156B119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 y="-1"/>
            <a:ext cx="4403709" cy="6858001"/>
          </a:xfrm>
          <a:custGeom>
            <a:avLst/>
            <a:gdLst>
              <a:gd name="connsiteX0" fmla="*/ 3223890 w 4403709"/>
              <a:gd name="connsiteY0" fmla="*/ 6858001 h 6858001"/>
              <a:gd name="connsiteX1" fmla="*/ 4101908 w 4403709"/>
              <a:gd name="connsiteY1" fmla="*/ 6858001 h 6858001"/>
              <a:gd name="connsiteX2" fmla="*/ 3254950 w 4403709"/>
              <a:gd name="connsiteY2" fmla="*/ 1599356 h 6858001"/>
              <a:gd name="connsiteX3" fmla="*/ 3254950 w 4403709"/>
              <a:gd name="connsiteY3" fmla="*/ 1594062 h 6858001"/>
              <a:gd name="connsiteX4" fmla="*/ 4403709 w 4403709"/>
              <a:gd name="connsiteY4" fmla="*/ 0 h 6858001"/>
              <a:gd name="connsiteX5" fmla="*/ 3254950 w 4403709"/>
              <a:gd name="connsiteY5" fmla="*/ 0 h 6858001"/>
              <a:gd name="connsiteX6" fmla="*/ 2903520 w 4403709"/>
              <a:gd name="connsiteY6" fmla="*/ 0 h 6858001"/>
              <a:gd name="connsiteX7" fmla="*/ 0 w 4403709"/>
              <a:gd name="connsiteY7" fmla="*/ 0 h 6858001"/>
              <a:gd name="connsiteX8" fmla="*/ 0 w 4403709"/>
              <a:gd name="connsiteY8" fmla="*/ 6858000 h 6858001"/>
              <a:gd name="connsiteX9" fmla="*/ 3223890 w 4403709"/>
              <a:gd name="connsiteY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3709" h="6858001">
                <a:moveTo>
                  <a:pt x="3223890" y="6858001"/>
                </a:moveTo>
                <a:lnTo>
                  <a:pt x="4101908" y="6858001"/>
                </a:lnTo>
                <a:lnTo>
                  <a:pt x="3254950" y="1599356"/>
                </a:lnTo>
                <a:lnTo>
                  <a:pt x="3254950" y="1594062"/>
                </a:lnTo>
                <a:lnTo>
                  <a:pt x="4403709" y="0"/>
                </a:lnTo>
                <a:lnTo>
                  <a:pt x="3254950" y="0"/>
                </a:lnTo>
                <a:lnTo>
                  <a:pt x="2903520" y="0"/>
                </a:lnTo>
                <a:lnTo>
                  <a:pt x="0" y="0"/>
                </a:lnTo>
                <a:lnTo>
                  <a:pt x="0" y="6858000"/>
                </a:lnTo>
                <a:lnTo>
                  <a:pt x="3223890" y="6858000"/>
                </a:lnTo>
                <a:close/>
              </a:path>
            </a:pathLst>
          </a:custGeom>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3D112FDD-A760-4718-ABA9-B86721AA8575}"/>
              </a:ext>
            </a:extLst>
          </p:cNvPr>
          <p:cNvSpPr>
            <a:spLocks noGrp="1"/>
          </p:cNvSpPr>
          <p:nvPr>
            <p:ph type="title"/>
          </p:nvPr>
        </p:nvSpPr>
        <p:spPr>
          <a:xfrm>
            <a:off x="535021" y="685800"/>
            <a:ext cx="2639962" cy="5105400"/>
          </a:xfrm>
        </p:spPr>
        <p:txBody>
          <a:bodyPr>
            <a:normAutofit/>
          </a:bodyPr>
          <a:lstStyle/>
          <a:p>
            <a:r>
              <a:rPr lang="en-CA" dirty="0">
                <a:solidFill>
                  <a:srgbClr val="FFFFFF"/>
                </a:solidFill>
              </a:rPr>
              <a:t>Project Details</a:t>
            </a:r>
          </a:p>
        </p:txBody>
      </p:sp>
      <p:grpSp>
        <p:nvGrpSpPr>
          <p:cNvPr id="12" name="Group 16">
            <a:extLst>
              <a:ext uri="{FF2B5EF4-FFF2-40B4-BE49-F238E27FC236}">
                <a16:creationId xmlns:a16="http://schemas.microsoft.com/office/drawing/2014/main" id="{B57BDC17-F1B3-455F-BBF1-680AA1F25C0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15292" y="0"/>
            <a:ext cx="2436813" cy="6858001"/>
            <a:chOff x="1320800" y="0"/>
            <a:chExt cx="2436813" cy="6858001"/>
          </a:xfrm>
        </p:grpSpPr>
        <p:sp>
          <p:nvSpPr>
            <p:cNvPr id="18" name="Freeform 6">
              <a:extLst>
                <a:ext uri="{FF2B5EF4-FFF2-40B4-BE49-F238E27FC236}">
                  <a16:creationId xmlns:a16="http://schemas.microsoft.com/office/drawing/2014/main" id="{64E2FA9A-FEF7-4501-B0EB-5E45EDD217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txBody>
            <a:bodyPr/>
            <a:lstStyle/>
            <a:p>
              <a:endParaRPr lang="en-CA"/>
            </a:p>
          </p:txBody>
        </p:sp>
        <p:sp>
          <p:nvSpPr>
            <p:cNvPr id="19" name="Freeform 7">
              <a:extLst>
                <a:ext uri="{FF2B5EF4-FFF2-40B4-BE49-F238E27FC236}">
                  <a16:creationId xmlns:a16="http://schemas.microsoft.com/office/drawing/2014/main" id="{BC38192B-B4CB-47D4-A3B1-10010247F1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txBody>
            <a:bodyPr/>
            <a:lstStyle/>
            <a:p>
              <a:endParaRPr lang="en-CA"/>
            </a:p>
          </p:txBody>
        </p:sp>
        <p:sp>
          <p:nvSpPr>
            <p:cNvPr id="20" name="Freeform 8">
              <a:extLst>
                <a:ext uri="{FF2B5EF4-FFF2-40B4-BE49-F238E27FC236}">
                  <a16:creationId xmlns:a16="http://schemas.microsoft.com/office/drawing/2014/main" id="{96330E33-E171-4B0F-82B5-AF7230399B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txBody>
            <a:bodyPr/>
            <a:lstStyle/>
            <a:p>
              <a:endParaRPr lang="en-CA"/>
            </a:p>
          </p:txBody>
        </p:sp>
        <p:sp>
          <p:nvSpPr>
            <p:cNvPr id="21" name="Freeform 9">
              <a:extLst>
                <a:ext uri="{FF2B5EF4-FFF2-40B4-BE49-F238E27FC236}">
                  <a16:creationId xmlns:a16="http://schemas.microsoft.com/office/drawing/2014/main" id="{332B1723-69BF-42D7-B757-0FA059E152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txBody>
            <a:bodyPr/>
            <a:lstStyle/>
            <a:p>
              <a:endParaRPr lang="en-CA"/>
            </a:p>
          </p:txBody>
        </p:sp>
        <p:sp>
          <p:nvSpPr>
            <p:cNvPr id="22" name="Freeform 10">
              <a:extLst>
                <a:ext uri="{FF2B5EF4-FFF2-40B4-BE49-F238E27FC236}">
                  <a16:creationId xmlns:a16="http://schemas.microsoft.com/office/drawing/2014/main" id="{F115D62D-1E96-48D1-A78D-D370A0BFB9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txBody>
            <a:bodyPr/>
            <a:lstStyle/>
            <a:p>
              <a:endParaRPr lang="en-CA"/>
            </a:p>
          </p:txBody>
        </p:sp>
        <p:sp>
          <p:nvSpPr>
            <p:cNvPr id="23" name="Freeform 11">
              <a:extLst>
                <a:ext uri="{FF2B5EF4-FFF2-40B4-BE49-F238E27FC236}">
                  <a16:creationId xmlns:a16="http://schemas.microsoft.com/office/drawing/2014/main" id="{91C2876A-169D-4822-A766-C00578C88B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txBody>
            <a:bodyPr/>
            <a:lstStyle/>
            <a:p>
              <a:endParaRPr lang="en-CA"/>
            </a:p>
          </p:txBody>
        </p:sp>
      </p:grpSp>
      <p:sp>
        <p:nvSpPr>
          <p:cNvPr id="7" name="Title 1">
            <a:extLst>
              <a:ext uri="{FF2B5EF4-FFF2-40B4-BE49-F238E27FC236}">
                <a16:creationId xmlns:a16="http://schemas.microsoft.com/office/drawing/2014/main" id="{19FEAAFD-1C9E-9233-57AF-3180961E9688}"/>
              </a:ext>
            </a:extLst>
          </p:cNvPr>
          <p:cNvSpPr txBox="1">
            <a:spLocks/>
          </p:cNvSpPr>
          <p:nvPr/>
        </p:nvSpPr>
        <p:spPr>
          <a:xfrm>
            <a:off x="4739280" y="361463"/>
            <a:ext cx="7345891" cy="1167299"/>
          </a:xfrm>
          <a:prstGeom prst="rect">
            <a:avLst/>
          </a:prstGeom>
          <a:effectLst/>
        </p:spPr>
        <p:txBody>
          <a:bodyPr vert="horz" lIns="91440" tIns="45720" rIns="91440" bIns="45720" rtlCol="0" anchor="ctr">
            <a:normAutofit/>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CA" sz="3200" b="1" dirty="0">
                <a:solidFill>
                  <a:schemeClr val="accent2">
                    <a:lumMod val="75000"/>
                  </a:schemeClr>
                </a:solidFill>
              </a:rPr>
              <a:t>Triple One’s Nickel Showing Project  </a:t>
            </a:r>
          </a:p>
          <a:p>
            <a:r>
              <a:rPr lang="en-CA" sz="3200" b="1" dirty="0">
                <a:solidFill>
                  <a:schemeClr val="accent2">
                    <a:lumMod val="75000"/>
                  </a:schemeClr>
                </a:solidFill>
              </a:rPr>
              <a:t>Staked adjacent to Bank Vault</a:t>
            </a:r>
          </a:p>
        </p:txBody>
      </p:sp>
      <p:pic>
        <p:nvPicPr>
          <p:cNvPr id="8" name="Content Placeholder 7" descr="A map of a geolocation&#10;&#10;Description automatically generated with medium confidence">
            <a:extLst>
              <a:ext uri="{FF2B5EF4-FFF2-40B4-BE49-F238E27FC236}">
                <a16:creationId xmlns:a16="http://schemas.microsoft.com/office/drawing/2014/main" id="{22D88697-39BB-0CFA-44B3-638D013ECD37}"/>
              </a:ext>
            </a:extLst>
          </p:cNvPr>
          <p:cNvPicPr>
            <a:picLocks noGrp="1" noChangeAspect="1"/>
          </p:cNvPicPr>
          <p:nvPr>
            <p:ph idx="1"/>
          </p:nvPr>
        </p:nvPicPr>
        <p:blipFill>
          <a:blip r:embed="rId3"/>
          <a:stretch>
            <a:fillRect/>
          </a:stretch>
        </p:blipFill>
        <p:spPr>
          <a:xfrm>
            <a:off x="5388557" y="1749340"/>
            <a:ext cx="5896990" cy="4556765"/>
          </a:xfrm>
        </p:spPr>
      </p:pic>
      <p:sp>
        <p:nvSpPr>
          <p:cNvPr id="5" name="Slide Number Placeholder 4">
            <a:extLst>
              <a:ext uri="{FF2B5EF4-FFF2-40B4-BE49-F238E27FC236}">
                <a16:creationId xmlns:a16="http://schemas.microsoft.com/office/drawing/2014/main" id="{A335046B-245E-4AB7-43CE-D96284B4983E}"/>
              </a:ext>
            </a:extLst>
          </p:cNvPr>
          <p:cNvSpPr>
            <a:spLocks noGrp="1"/>
          </p:cNvSpPr>
          <p:nvPr>
            <p:ph type="sldNum" sz="quarter" idx="12"/>
          </p:nvPr>
        </p:nvSpPr>
        <p:spPr/>
        <p:txBody>
          <a:bodyPr/>
          <a:lstStyle/>
          <a:p>
            <a:fld id="{D57F1E4F-1CFF-5643-939E-217C01CDF565}" type="slidenum">
              <a:rPr lang="en-US" smtClean="0"/>
              <a:pPr/>
              <a:t>10</a:t>
            </a:fld>
            <a:endParaRPr lang="en-US" dirty="0"/>
          </a:p>
        </p:txBody>
      </p:sp>
    </p:spTree>
    <p:extLst>
      <p:ext uri="{BB962C8B-B14F-4D97-AF65-F5344CB8AC3E}">
        <p14:creationId xmlns:p14="http://schemas.microsoft.com/office/powerpoint/2010/main" val="654228979"/>
      </p:ext>
    </p:extLst>
  </p:cSld>
  <p:clrMapOvr>
    <a:masterClrMapping/>
  </p:clrMapOvr>
  <mc:AlternateContent xmlns:mc="http://schemas.openxmlformats.org/markup-compatibility/2006" xmlns:p14="http://schemas.microsoft.com/office/powerpoint/2010/main">
    <mc:Choice Requires="p14">
      <p:transition spd="slow" p14:dur="800">
        <p14:flythrough dir="out"/>
        <p:sndAc>
          <p:stSnd>
            <p:snd r:embed="rId2" name="whoosh.wav"/>
          </p:stSnd>
        </p:sndAc>
      </p:transition>
    </mc:Choice>
    <mc:Fallback xmlns="">
      <p:transition spd="slow">
        <p:fade/>
        <p:sndAc>
          <p:stSnd>
            <p:snd r:embed="rId4" name="whoosh.wav"/>
          </p:stSnd>
        </p:sndAc>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3">
            <a:extLst>
              <a:ext uri="{FF2B5EF4-FFF2-40B4-BE49-F238E27FC236}">
                <a16:creationId xmlns:a16="http://schemas.microsoft.com/office/drawing/2014/main" id="{D5D47AB5-7B95-A560-3E77-9A506DCF6509}"/>
              </a:ext>
            </a:extLst>
          </p:cNvPr>
          <p:cNvPicPr>
            <a:picLocks noChangeAspect="1"/>
          </p:cNvPicPr>
          <p:nvPr/>
        </p:nvPicPr>
        <p:blipFill>
          <a:blip r:embed="rId3"/>
          <a:stretch>
            <a:fillRect/>
          </a:stretch>
        </p:blipFill>
        <p:spPr>
          <a:xfrm>
            <a:off x="6489205" y="4229046"/>
            <a:ext cx="3335330" cy="2526638"/>
          </a:xfrm>
          <a:prstGeom prst="rect">
            <a:avLst/>
          </a:prstGeom>
        </p:spPr>
      </p:pic>
      <p:pic>
        <p:nvPicPr>
          <p:cNvPr id="15" name="Picture 14">
            <a:extLst>
              <a:ext uri="{FF2B5EF4-FFF2-40B4-BE49-F238E27FC236}">
                <a16:creationId xmlns:a16="http://schemas.microsoft.com/office/drawing/2014/main" id="{96705759-89FF-92C1-9E89-8DE7644B6549}"/>
              </a:ext>
            </a:extLst>
          </p:cNvPr>
          <p:cNvPicPr>
            <a:picLocks noChangeAspect="1"/>
          </p:cNvPicPr>
          <p:nvPr/>
        </p:nvPicPr>
        <p:blipFill rotWithShape="1">
          <a:blip r:embed="rId4"/>
          <a:srcRect t="23679" r="2570"/>
          <a:stretch/>
        </p:blipFill>
        <p:spPr>
          <a:xfrm>
            <a:off x="4136163" y="2349853"/>
            <a:ext cx="2836876" cy="3227033"/>
          </a:xfrm>
          <a:prstGeom prst="rect">
            <a:avLst/>
          </a:prstGeom>
        </p:spPr>
      </p:pic>
      <p:sp useBgFill="1">
        <p:nvSpPr>
          <p:cNvPr id="10" name="Rectangle 12">
            <a:extLst>
              <a:ext uri="{FF2B5EF4-FFF2-40B4-BE49-F238E27FC236}">
                <a16:creationId xmlns:a16="http://schemas.microsoft.com/office/drawing/2014/main" id="{94C52C56-BEF2-4E22-8C8E-A7AC96B03A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4">
            <a:extLst>
              <a:ext uri="{FF2B5EF4-FFF2-40B4-BE49-F238E27FC236}">
                <a16:creationId xmlns:a16="http://schemas.microsoft.com/office/drawing/2014/main" id="{42285737-90EE-47DC-AC80-8AE156B119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 y="-1"/>
            <a:ext cx="4403709" cy="6858001"/>
          </a:xfrm>
          <a:custGeom>
            <a:avLst/>
            <a:gdLst>
              <a:gd name="connsiteX0" fmla="*/ 3223890 w 4403709"/>
              <a:gd name="connsiteY0" fmla="*/ 6858001 h 6858001"/>
              <a:gd name="connsiteX1" fmla="*/ 4101908 w 4403709"/>
              <a:gd name="connsiteY1" fmla="*/ 6858001 h 6858001"/>
              <a:gd name="connsiteX2" fmla="*/ 3254950 w 4403709"/>
              <a:gd name="connsiteY2" fmla="*/ 1599356 h 6858001"/>
              <a:gd name="connsiteX3" fmla="*/ 3254950 w 4403709"/>
              <a:gd name="connsiteY3" fmla="*/ 1594062 h 6858001"/>
              <a:gd name="connsiteX4" fmla="*/ 4403709 w 4403709"/>
              <a:gd name="connsiteY4" fmla="*/ 0 h 6858001"/>
              <a:gd name="connsiteX5" fmla="*/ 3254950 w 4403709"/>
              <a:gd name="connsiteY5" fmla="*/ 0 h 6858001"/>
              <a:gd name="connsiteX6" fmla="*/ 2903520 w 4403709"/>
              <a:gd name="connsiteY6" fmla="*/ 0 h 6858001"/>
              <a:gd name="connsiteX7" fmla="*/ 0 w 4403709"/>
              <a:gd name="connsiteY7" fmla="*/ 0 h 6858001"/>
              <a:gd name="connsiteX8" fmla="*/ 0 w 4403709"/>
              <a:gd name="connsiteY8" fmla="*/ 6858000 h 6858001"/>
              <a:gd name="connsiteX9" fmla="*/ 3223890 w 4403709"/>
              <a:gd name="connsiteY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3709" h="6858001">
                <a:moveTo>
                  <a:pt x="3223890" y="6858001"/>
                </a:moveTo>
                <a:lnTo>
                  <a:pt x="4101908" y="6858001"/>
                </a:lnTo>
                <a:lnTo>
                  <a:pt x="3254950" y="1599356"/>
                </a:lnTo>
                <a:lnTo>
                  <a:pt x="3254950" y="1594062"/>
                </a:lnTo>
                <a:lnTo>
                  <a:pt x="4403709" y="0"/>
                </a:lnTo>
                <a:lnTo>
                  <a:pt x="3254950" y="0"/>
                </a:lnTo>
                <a:lnTo>
                  <a:pt x="2903520" y="0"/>
                </a:lnTo>
                <a:lnTo>
                  <a:pt x="0" y="0"/>
                </a:lnTo>
                <a:lnTo>
                  <a:pt x="0" y="6858000"/>
                </a:lnTo>
                <a:lnTo>
                  <a:pt x="3223890" y="6858000"/>
                </a:lnTo>
                <a:close/>
              </a:path>
            </a:pathLst>
          </a:custGeom>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3D112FDD-A760-4718-ABA9-B86721AA8575}"/>
              </a:ext>
            </a:extLst>
          </p:cNvPr>
          <p:cNvSpPr>
            <a:spLocks noGrp="1"/>
          </p:cNvSpPr>
          <p:nvPr>
            <p:ph type="title"/>
          </p:nvPr>
        </p:nvSpPr>
        <p:spPr>
          <a:xfrm>
            <a:off x="535021" y="685800"/>
            <a:ext cx="2639962" cy="5105400"/>
          </a:xfrm>
        </p:spPr>
        <p:txBody>
          <a:bodyPr>
            <a:normAutofit/>
          </a:bodyPr>
          <a:lstStyle/>
          <a:p>
            <a:r>
              <a:rPr lang="en-CA" dirty="0">
                <a:solidFill>
                  <a:srgbClr val="FFFFFF"/>
                </a:solidFill>
              </a:rPr>
              <a:t>Quebec Nickel</a:t>
            </a:r>
            <a:br>
              <a:rPr lang="en-CA" dirty="0">
                <a:solidFill>
                  <a:srgbClr val="FFFFFF"/>
                </a:solidFill>
              </a:rPr>
            </a:br>
            <a:r>
              <a:rPr lang="en-CA" dirty="0">
                <a:solidFill>
                  <a:srgbClr val="FFFFFF"/>
                </a:solidFill>
              </a:rPr>
              <a:t>Project Exploration</a:t>
            </a:r>
          </a:p>
        </p:txBody>
      </p:sp>
      <p:grpSp>
        <p:nvGrpSpPr>
          <p:cNvPr id="12" name="Group 16">
            <a:extLst>
              <a:ext uri="{FF2B5EF4-FFF2-40B4-BE49-F238E27FC236}">
                <a16:creationId xmlns:a16="http://schemas.microsoft.com/office/drawing/2014/main" id="{B57BDC17-F1B3-455F-BBF1-680AA1F25C0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15292" y="0"/>
            <a:ext cx="2436813" cy="6858001"/>
            <a:chOff x="1320800" y="0"/>
            <a:chExt cx="2436813" cy="6858001"/>
          </a:xfrm>
        </p:grpSpPr>
        <p:sp>
          <p:nvSpPr>
            <p:cNvPr id="18" name="Freeform 6">
              <a:extLst>
                <a:ext uri="{FF2B5EF4-FFF2-40B4-BE49-F238E27FC236}">
                  <a16:creationId xmlns:a16="http://schemas.microsoft.com/office/drawing/2014/main" id="{64E2FA9A-FEF7-4501-B0EB-5E45EDD217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txBody>
            <a:bodyPr/>
            <a:lstStyle/>
            <a:p>
              <a:endParaRPr lang="en-CA"/>
            </a:p>
          </p:txBody>
        </p:sp>
        <p:sp>
          <p:nvSpPr>
            <p:cNvPr id="19" name="Freeform 7">
              <a:extLst>
                <a:ext uri="{FF2B5EF4-FFF2-40B4-BE49-F238E27FC236}">
                  <a16:creationId xmlns:a16="http://schemas.microsoft.com/office/drawing/2014/main" id="{BC38192B-B4CB-47D4-A3B1-10010247F1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txBody>
            <a:bodyPr/>
            <a:lstStyle/>
            <a:p>
              <a:endParaRPr lang="en-CA"/>
            </a:p>
          </p:txBody>
        </p:sp>
        <p:sp>
          <p:nvSpPr>
            <p:cNvPr id="20" name="Freeform 8">
              <a:extLst>
                <a:ext uri="{FF2B5EF4-FFF2-40B4-BE49-F238E27FC236}">
                  <a16:creationId xmlns:a16="http://schemas.microsoft.com/office/drawing/2014/main" id="{96330E33-E171-4B0F-82B5-AF7230399B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txBody>
            <a:bodyPr/>
            <a:lstStyle/>
            <a:p>
              <a:endParaRPr lang="en-CA"/>
            </a:p>
          </p:txBody>
        </p:sp>
        <p:sp>
          <p:nvSpPr>
            <p:cNvPr id="21" name="Freeform 9">
              <a:extLst>
                <a:ext uri="{FF2B5EF4-FFF2-40B4-BE49-F238E27FC236}">
                  <a16:creationId xmlns:a16="http://schemas.microsoft.com/office/drawing/2014/main" id="{332B1723-69BF-42D7-B757-0FA059E152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txBody>
            <a:bodyPr/>
            <a:lstStyle/>
            <a:p>
              <a:endParaRPr lang="en-CA"/>
            </a:p>
          </p:txBody>
        </p:sp>
        <p:sp>
          <p:nvSpPr>
            <p:cNvPr id="22" name="Freeform 10">
              <a:extLst>
                <a:ext uri="{FF2B5EF4-FFF2-40B4-BE49-F238E27FC236}">
                  <a16:creationId xmlns:a16="http://schemas.microsoft.com/office/drawing/2014/main" id="{F115D62D-1E96-48D1-A78D-D370A0BFB9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txBody>
            <a:bodyPr/>
            <a:lstStyle/>
            <a:p>
              <a:endParaRPr lang="en-CA"/>
            </a:p>
          </p:txBody>
        </p:sp>
        <p:sp>
          <p:nvSpPr>
            <p:cNvPr id="23" name="Freeform 11">
              <a:extLst>
                <a:ext uri="{FF2B5EF4-FFF2-40B4-BE49-F238E27FC236}">
                  <a16:creationId xmlns:a16="http://schemas.microsoft.com/office/drawing/2014/main" id="{91C2876A-169D-4822-A766-C00578C88B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txBody>
            <a:bodyPr/>
            <a:lstStyle/>
            <a:p>
              <a:endParaRPr lang="en-CA"/>
            </a:p>
          </p:txBody>
        </p:sp>
      </p:grpSp>
      <p:sp>
        <p:nvSpPr>
          <p:cNvPr id="7" name="Title 1">
            <a:extLst>
              <a:ext uri="{FF2B5EF4-FFF2-40B4-BE49-F238E27FC236}">
                <a16:creationId xmlns:a16="http://schemas.microsoft.com/office/drawing/2014/main" id="{19FEAAFD-1C9E-9233-57AF-3180961E9688}"/>
              </a:ext>
            </a:extLst>
          </p:cNvPr>
          <p:cNvSpPr txBox="1">
            <a:spLocks/>
          </p:cNvSpPr>
          <p:nvPr/>
        </p:nvSpPr>
        <p:spPr>
          <a:xfrm>
            <a:off x="4739280" y="361463"/>
            <a:ext cx="7345891" cy="1167299"/>
          </a:xfrm>
          <a:prstGeom prst="rect">
            <a:avLst/>
          </a:prstGeom>
          <a:effectLst/>
        </p:spPr>
        <p:txBody>
          <a:bodyPr vert="horz" lIns="91440" tIns="45720" rIns="91440" bIns="45720" rtlCol="0" anchor="ctr">
            <a:normAutofit/>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CA" sz="3200" b="1" dirty="0">
                <a:solidFill>
                  <a:schemeClr val="accent2">
                    <a:lumMod val="75000"/>
                  </a:schemeClr>
                </a:solidFill>
              </a:rPr>
              <a:t>Shear Zones Discovered on Project</a:t>
            </a:r>
          </a:p>
        </p:txBody>
      </p:sp>
      <p:pic>
        <p:nvPicPr>
          <p:cNvPr id="4" name="Picture 3">
            <a:extLst>
              <a:ext uri="{FF2B5EF4-FFF2-40B4-BE49-F238E27FC236}">
                <a16:creationId xmlns:a16="http://schemas.microsoft.com/office/drawing/2014/main" id="{C924CC47-01BC-7203-B118-C24425874E5E}"/>
              </a:ext>
            </a:extLst>
          </p:cNvPr>
          <p:cNvPicPr>
            <a:picLocks noChangeAspect="1"/>
          </p:cNvPicPr>
          <p:nvPr/>
        </p:nvPicPr>
        <p:blipFill rotWithShape="1">
          <a:blip r:embed="rId5"/>
          <a:srcRect l="15578" r="-1" b="3610"/>
          <a:stretch/>
        </p:blipFill>
        <p:spPr>
          <a:xfrm>
            <a:off x="6020315" y="1365635"/>
            <a:ext cx="3226850" cy="2827746"/>
          </a:xfrm>
          <a:prstGeom prst="rect">
            <a:avLst/>
          </a:prstGeom>
        </p:spPr>
      </p:pic>
      <p:sp>
        <p:nvSpPr>
          <p:cNvPr id="5" name="TextBox 4">
            <a:extLst>
              <a:ext uri="{FF2B5EF4-FFF2-40B4-BE49-F238E27FC236}">
                <a16:creationId xmlns:a16="http://schemas.microsoft.com/office/drawing/2014/main" id="{EA578D23-6E5A-A915-D34F-AEBD175FE3CB}"/>
              </a:ext>
            </a:extLst>
          </p:cNvPr>
          <p:cNvSpPr txBox="1"/>
          <p:nvPr/>
        </p:nvSpPr>
        <p:spPr>
          <a:xfrm>
            <a:off x="6687951" y="1440486"/>
            <a:ext cx="1687456" cy="276999"/>
          </a:xfrm>
          <a:prstGeom prst="rect">
            <a:avLst/>
          </a:prstGeom>
          <a:noFill/>
        </p:spPr>
        <p:txBody>
          <a:bodyPr wrap="square" rtlCol="0">
            <a:spAutoFit/>
          </a:bodyPr>
          <a:lstStyle/>
          <a:p>
            <a:r>
              <a:rPr lang="en-CA" sz="1200" dirty="0"/>
              <a:t>Discovery Shear Zone</a:t>
            </a:r>
          </a:p>
        </p:txBody>
      </p:sp>
      <p:pic>
        <p:nvPicPr>
          <p:cNvPr id="8" name="Picture 7">
            <a:extLst>
              <a:ext uri="{FF2B5EF4-FFF2-40B4-BE49-F238E27FC236}">
                <a16:creationId xmlns:a16="http://schemas.microsoft.com/office/drawing/2014/main" id="{F14D86B1-8A6C-D6B0-76F5-50B8A3D7BE2C}"/>
              </a:ext>
            </a:extLst>
          </p:cNvPr>
          <p:cNvPicPr>
            <a:picLocks noChangeAspect="1"/>
          </p:cNvPicPr>
          <p:nvPr/>
        </p:nvPicPr>
        <p:blipFill rotWithShape="1">
          <a:blip r:embed="rId6"/>
          <a:srcRect t="25701"/>
          <a:stretch/>
        </p:blipFill>
        <p:spPr>
          <a:xfrm>
            <a:off x="9173134" y="2434817"/>
            <a:ext cx="2858652" cy="2827745"/>
          </a:xfrm>
          <a:prstGeom prst="rect">
            <a:avLst/>
          </a:prstGeom>
        </p:spPr>
      </p:pic>
      <p:sp>
        <p:nvSpPr>
          <p:cNvPr id="13" name="TextBox 12">
            <a:extLst>
              <a:ext uri="{FF2B5EF4-FFF2-40B4-BE49-F238E27FC236}">
                <a16:creationId xmlns:a16="http://schemas.microsoft.com/office/drawing/2014/main" id="{F8CDEC33-7BC1-5A44-EAFA-5E0A8C6D0A75}"/>
              </a:ext>
            </a:extLst>
          </p:cNvPr>
          <p:cNvSpPr txBox="1"/>
          <p:nvPr/>
        </p:nvSpPr>
        <p:spPr>
          <a:xfrm>
            <a:off x="10065080" y="4847827"/>
            <a:ext cx="1687456" cy="276999"/>
          </a:xfrm>
          <a:prstGeom prst="rect">
            <a:avLst/>
          </a:prstGeom>
          <a:noFill/>
        </p:spPr>
        <p:txBody>
          <a:bodyPr wrap="square" rtlCol="0">
            <a:spAutoFit/>
          </a:bodyPr>
          <a:lstStyle/>
          <a:p>
            <a:r>
              <a:rPr lang="en-CA" sz="1200" dirty="0">
                <a:solidFill>
                  <a:schemeClr val="bg1"/>
                </a:solidFill>
              </a:rPr>
              <a:t>40 Foot Shear Zone</a:t>
            </a:r>
          </a:p>
        </p:txBody>
      </p:sp>
      <p:sp>
        <p:nvSpPr>
          <p:cNvPr id="16" name="TextBox 15">
            <a:extLst>
              <a:ext uri="{FF2B5EF4-FFF2-40B4-BE49-F238E27FC236}">
                <a16:creationId xmlns:a16="http://schemas.microsoft.com/office/drawing/2014/main" id="{33A25D5B-EC95-C1C4-4A14-63B8C99F0CED}"/>
              </a:ext>
            </a:extLst>
          </p:cNvPr>
          <p:cNvSpPr txBox="1"/>
          <p:nvPr/>
        </p:nvSpPr>
        <p:spPr>
          <a:xfrm>
            <a:off x="4789978" y="5124062"/>
            <a:ext cx="1687456" cy="276999"/>
          </a:xfrm>
          <a:prstGeom prst="rect">
            <a:avLst/>
          </a:prstGeom>
          <a:noFill/>
        </p:spPr>
        <p:txBody>
          <a:bodyPr wrap="square" rtlCol="0">
            <a:spAutoFit/>
          </a:bodyPr>
          <a:lstStyle/>
          <a:p>
            <a:r>
              <a:rPr lang="en-CA" sz="1200" dirty="0">
                <a:solidFill>
                  <a:schemeClr val="bg1"/>
                </a:solidFill>
              </a:rPr>
              <a:t>North Shear Zone</a:t>
            </a:r>
          </a:p>
        </p:txBody>
      </p:sp>
      <p:sp>
        <p:nvSpPr>
          <p:cNvPr id="25" name="TextBox 24">
            <a:extLst>
              <a:ext uri="{FF2B5EF4-FFF2-40B4-BE49-F238E27FC236}">
                <a16:creationId xmlns:a16="http://schemas.microsoft.com/office/drawing/2014/main" id="{BA9491F7-B38B-9C45-6F9B-02288B24F038}"/>
              </a:ext>
            </a:extLst>
          </p:cNvPr>
          <p:cNvSpPr txBox="1"/>
          <p:nvPr/>
        </p:nvSpPr>
        <p:spPr>
          <a:xfrm>
            <a:off x="7559709" y="6344346"/>
            <a:ext cx="1687456" cy="276999"/>
          </a:xfrm>
          <a:prstGeom prst="rect">
            <a:avLst/>
          </a:prstGeom>
          <a:noFill/>
        </p:spPr>
        <p:txBody>
          <a:bodyPr wrap="square" rtlCol="0">
            <a:spAutoFit/>
          </a:bodyPr>
          <a:lstStyle/>
          <a:p>
            <a:r>
              <a:rPr lang="en-CA" sz="1200" dirty="0">
                <a:solidFill>
                  <a:schemeClr val="bg1"/>
                </a:solidFill>
              </a:rPr>
              <a:t>South Shear Zone</a:t>
            </a:r>
          </a:p>
        </p:txBody>
      </p:sp>
      <p:sp>
        <p:nvSpPr>
          <p:cNvPr id="9" name="Slide Number Placeholder 8">
            <a:extLst>
              <a:ext uri="{FF2B5EF4-FFF2-40B4-BE49-F238E27FC236}">
                <a16:creationId xmlns:a16="http://schemas.microsoft.com/office/drawing/2014/main" id="{EDC38B0A-6019-6168-F23D-A849B6E7772C}"/>
              </a:ext>
            </a:extLst>
          </p:cNvPr>
          <p:cNvSpPr>
            <a:spLocks noGrp="1"/>
          </p:cNvSpPr>
          <p:nvPr>
            <p:ph type="sldNum" sz="quarter" idx="12"/>
          </p:nvPr>
        </p:nvSpPr>
        <p:spPr/>
        <p:txBody>
          <a:bodyPr/>
          <a:lstStyle/>
          <a:p>
            <a:fld id="{D57F1E4F-1CFF-5643-939E-217C01CDF565}" type="slidenum">
              <a:rPr lang="en-US" smtClean="0"/>
              <a:pPr/>
              <a:t>11</a:t>
            </a:fld>
            <a:endParaRPr lang="en-US" dirty="0"/>
          </a:p>
        </p:txBody>
      </p:sp>
    </p:spTree>
    <p:extLst>
      <p:ext uri="{BB962C8B-B14F-4D97-AF65-F5344CB8AC3E}">
        <p14:creationId xmlns:p14="http://schemas.microsoft.com/office/powerpoint/2010/main" val="753317812"/>
      </p:ext>
    </p:extLst>
  </p:cSld>
  <p:clrMapOvr>
    <a:masterClrMapping/>
  </p:clrMapOvr>
  <mc:AlternateContent xmlns:mc="http://schemas.openxmlformats.org/markup-compatibility/2006" xmlns:p14="http://schemas.microsoft.com/office/powerpoint/2010/main">
    <mc:Choice Requires="p14">
      <p:transition spd="slow" p14:dur="800">
        <p14:flythrough dir="out"/>
        <p:sndAc>
          <p:stSnd>
            <p:snd r:embed="rId2" name="whoosh.wav"/>
          </p:stSnd>
        </p:sndAc>
      </p:transition>
    </mc:Choice>
    <mc:Fallback xmlns="">
      <p:transition spd="slow">
        <p:fade/>
        <p:sndAc>
          <p:stSnd>
            <p:snd r:embed="rId7" name="whoosh.wav"/>
          </p:stSnd>
        </p:sndAc>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12">
            <a:extLst>
              <a:ext uri="{FF2B5EF4-FFF2-40B4-BE49-F238E27FC236}">
                <a16:creationId xmlns:a16="http://schemas.microsoft.com/office/drawing/2014/main" id="{94C52C56-BEF2-4E22-8C8E-A7AC96B03A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4">
            <a:extLst>
              <a:ext uri="{FF2B5EF4-FFF2-40B4-BE49-F238E27FC236}">
                <a16:creationId xmlns:a16="http://schemas.microsoft.com/office/drawing/2014/main" id="{42285737-90EE-47DC-AC80-8AE156B119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 y="-1"/>
            <a:ext cx="4403709" cy="6858001"/>
          </a:xfrm>
          <a:custGeom>
            <a:avLst/>
            <a:gdLst>
              <a:gd name="connsiteX0" fmla="*/ 3223890 w 4403709"/>
              <a:gd name="connsiteY0" fmla="*/ 6858001 h 6858001"/>
              <a:gd name="connsiteX1" fmla="*/ 4101908 w 4403709"/>
              <a:gd name="connsiteY1" fmla="*/ 6858001 h 6858001"/>
              <a:gd name="connsiteX2" fmla="*/ 3254950 w 4403709"/>
              <a:gd name="connsiteY2" fmla="*/ 1599356 h 6858001"/>
              <a:gd name="connsiteX3" fmla="*/ 3254950 w 4403709"/>
              <a:gd name="connsiteY3" fmla="*/ 1594062 h 6858001"/>
              <a:gd name="connsiteX4" fmla="*/ 4403709 w 4403709"/>
              <a:gd name="connsiteY4" fmla="*/ 0 h 6858001"/>
              <a:gd name="connsiteX5" fmla="*/ 3254950 w 4403709"/>
              <a:gd name="connsiteY5" fmla="*/ 0 h 6858001"/>
              <a:gd name="connsiteX6" fmla="*/ 2903520 w 4403709"/>
              <a:gd name="connsiteY6" fmla="*/ 0 h 6858001"/>
              <a:gd name="connsiteX7" fmla="*/ 0 w 4403709"/>
              <a:gd name="connsiteY7" fmla="*/ 0 h 6858001"/>
              <a:gd name="connsiteX8" fmla="*/ 0 w 4403709"/>
              <a:gd name="connsiteY8" fmla="*/ 6858000 h 6858001"/>
              <a:gd name="connsiteX9" fmla="*/ 3223890 w 4403709"/>
              <a:gd name="connsiteY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3709" h="6858001">
                <a:moveTo>
                  <a:pt x="3223890" y="6858001"/>
                </a:moveTo>
                <a:lnTo>
                  <a:pt x="4101908" y="6858001"/>
                </a:lnTo>
                <a:lnTo>
                  <a:pt x="3254950" y="1599356"/>
                </a:lnTo>
                <a:lnTo>
                  <a:pt x="3254950" y="1594062"/>
                </a:lnTo>
                <a:lnTo>
                  <a:pt x="4403709" y="0"/>
                </a:lnTo>
                <a:lnTo>
                  <a:pt x="3254950" y="0"/>
                </a:lnTo>
                <a:lnTo>
                  <a:pt x="2903520" y="0"/>
                </a:lnTo>
                <a:lnTo>
                  <a:pt x="0" y="0"/>
                </a:lnTo>
                <a:lnTo>
                  <a:pt x="0" y="6858000"/>
                </a:lnTo>
                <a:lnTo>
                  <a:pt x="3223890" y="6858000"/>
                </a:lnTo>
                <a:close/>
              </a:path>
            </a:pathLst>
          </a:custGeom>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3D112FDD-A760-4718-ABA9-B86721AA8575}"/>
              </a:ext>
            </a:extLst>
          </p:cNvPr>
          <p:cNvSpPr>
            <a:spLocks noGrp="1"/>
          </p:cNvSpPr>
          <p:nvPr>
            <p:ph type="title"/>
          </p:nvPr>
        </p:nvSpPr>
        <p:spPr>
          <a:xfrm>
            <a:off x="115410" y="685800"/>
            <a:ext cx="3395145" cy="5105400"/>
          </a:xfrm>
        </p:spPr>
        <p:txBody>
          <a:bodyPr>
            <a:normAutofit/>
          </a:bodyPr>
          <a:lstStyle/>
          <a:p>
            <a:r>
              <a:rPr lang="en-CA" dirty="0">
                <a:solidFill>
                  <a:srgbClr val="FFFFFF"/>
                </a:solidFill>
              </a:rPr>
              <a:t>Newfoundland</a:t>
            </a:r>
            <a:br>
              <a:rPr lang="en-CA" dirty="0">
                <a:solidFill>
                  <a:srgbClr val="FFFFFF"/>
                </a:solidFill>
              </a:rPr>
            </a:br>
            <a:r>
              <a:rPr lang="en-CA" dirty="0">
                <a:solidFill>
                  <a:srgbClr val="FFFFFF"/>
                </a:solidFill>
              </a:rPr>
              <a:t>Project</a:t>
            </a:r>
          </a:p>
        </p:txBody>
      </p:sp>
      <p:grpSp>
        <p:nvGrpSpPr>
          <p:cNvPr id="12" name="Group 16">
            <a:extLst>
              <a:ext uri="{FF2B5EF4-FFF2-40B4-BE49-F238E27FC236}">
                <a16:creationId xmlns:a16="http://schemas.microsoft.com/office/drawing/2014/main" id="{B57BDC17-F1B3-455F-BBF1-680AA1F25C0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15292" y="0"/>
            <a:ext cx="2436813" cy="6858001"/>
            <a:chOff x="1320800" y="0"/>
            <a:chExt cx="2436813" cy="6858001"/>
          </a:xfrm>
        </p:grpSpPr>
        <p:sp>
          <p:nvSpPr>
            <p:cNvPr id="18" name="Freeform 6">
              <a:extLst>
                <a:ext uri="{FF2B5EF4-FFF2-40B4-BE49-F238E27FC236}">
                  <a16:creationId xmlns:a16="http://schemas.microsoft.com/office/drawing/2014/main" id="{64E2FA9A-FEF7-4501-B0EB-5E45EDD217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txBody>
            <a:bodyPr/>
            <a:lstStyle/>
            <a:p>
              <a:endParaRPr lang="en-CA"/>
            </a:p>
          </p:txBody>
        </p:sp>
        <p:sp>
          <p:nvSpPr>
            <p:cNvPr id="19" name="Freeform 7">
              <a:extLst>
                <a:ext uri="{FF2B5EF4-FFF2-40B4-BE49-F238E27FC236}">
                  <a16:creationId xmlns:a16="http://schemas.microsoft.com/office/drawing/2014/main" id="{BC38192B-B4CB-47D4-A3B1-10010247F1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txBody>
            <a:bodyPr/>
            <a:lstStyle/>
            <a:p>
              <a:endParaRPr lang="en-CA"/>
            </a:p>
          </p:txBody>
        </p:sp>
        <p:sp>
          <p:nvSpPr>
            <p:cNvPr id="20" name="Freeform 8">
              <a:extLst>
                <a:ext uri="{FF2B5EF4-FFF2-40B4-BE49-F238E27FC236}">
                  <a16:creationId xmlns:a16="http://schemas.microsoft.com/office/drawing/2014/main" id="{96330E33-E171-4B0F-82B5-AF7230399B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txBody>
            <a:bodyPr/>
            <a:lstStyle/>
            <a:p>
              <a:endParaRPr lang="en-CA"/>
            </a:p>
          </p:txBody>
        </p:sp>
        <p:sp>
          <p:nvSpPr>
            <p:cNvPr id="21" name="Freeform 9">
              <a:extLst>
                <a:ext uri="{FF2B5EF4-FFF2-40B4-BE49-F238E27FC236}">
                  <a16:creationId xmlns:a16="http://schemas.microsoft.com/office/drawing/2014/main" id="{332B1723-69BF-42D7-B757-0FA059E152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txBody>
            <a:bodyPr/>
            <a:lstStyle/>
            <a:p>
              <a:endParaRPr lang="en-CA"/>
            </a:p>
          </p:txBody>
        </p:sp>
        <p:sp>
          <p:nvSpPr>
            <p:cNvPr id="22" name="Freeform 10">
              <a:extLst>
                <a:ext uri="{FF2B5EF4-FFF2-40B4-BE49-F238E27FC236}">
                  <a16:creationId xmlns:a16="http://schemas.microsoft.com/office/drawing/2014/main" id="{F115D62D-1E96-48D1-A78D-D370A0BFB9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txBody>
            <a:bodyPr/>
            <a:lstStyle/>
            <a:p>
              <a:endParaRPr lang="en-CA"/>
            </a:p>
          </p:txBody>
        </p:sp>
        <p:sp>
          <p:nvSpPr>
            <p:cNvPr id="23" name="Freeform 11">
              <a:extLst>
                <a:ext uri="{FF2B5EF4-FFF2-40B4-BE49-F238E27FC236}">
                  <a16:creationId xmlns:a16="http://schemas.microsoft.com/office/drawing/2014/main" id="{91C2876A-169D-4822-A766-C00578C88B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txBody>
            <a:bodyPr/>
            <a:lstStyle/>
            <a:p>
              <a:endParaRPr lang="en-CA"/>
            </a:p>
          </p:txBody>
        </p:sp>
      </p:grpSp>
      <p:sp>
        <p:nvSpPr>
          <p:cNvPr id="13" name="TextBox 12">
            <a:extLst>
              <a:ext uri="{FF2B5EF4-FFF2-40B4-BE49-F238E27FC236}">
                <a16:creationId xmlns:a16="http://schemas.microsoft.com/office/drawing/2014/main" id="{F8CDEC33-7BC1-5A44-EAFA-5E0A8C6D0A75}"/>
              </a:ext>
            </a:extLst>
          </p:cNvPr>
          <p:cNvSpPr txBox="1"/>
          <p:nvPr/>
        </p:nvSpPr>
        <p:spPr>
          <a:xfrm>
            <a:off x="10065080" y="4847827"/>
            <a:ext cx="1687456" cy="276999"/>
          </a:xfrm>
          <a:prstGeom prst="rect">
            <a:avLst/>
          </a:prstGeom>
          <a:noFill/>
        </p:spPr>
        <p:txBody>
          <a:bodyPr wrap="square" rtlCol="0">
            <a:spAutoFit/>
          </a:bodyPr>
          <a:lstStyle/>
          <a:p>
            <a:r>
              <a:rPr lang="en-CA" sz="1200" dirty="0">
                <a:solidFill>
                  <a:schemeClr val="bg1"/>
                </a:solidFill>
              </a:rPr>
              <a:t>40 Foot Shear Zone</a:t>
            </a:r>
          </a:p>
        </p:txBody>
      </p:sp>
      <p:sp>
        <p:nvSpPr>
          <p:cNvPr id="3" name="Title 1">
            <a:extLst>
              <a:ext uri="{FF2B5EF4-FFF2-40B4-BE49-F238E27FC236}">
                <a16:creationId xmlns:a16="http://schemas.microsoft.com/office/drawing/2014/main" id="{A51AD4A7-ABBB-0489-0C23-94F0155E58D6}"/>
              </a:ext>
            </a:extLst>
          </p:cNvPr>
          <p:cNvSpPr txBox="1">
            <a:spLocks/>
          </p:cNvSpPr>
          <p:nvPr/>
        </p:nvSpPr>
        <p:spPr>
          <a:xfrm>
            <a:off x="4846109" y="264208"/>
            <a:ext cx="7345891" cy="1167299"/>
          </a:xfrm>
          <a:prstGeom prst="rect">
            <a:avLst/>
          </a:prstGeom>
          <a:effectLst/>
        </p:spPr>
        <p:txBody>
          <a:bodyPr vert="horz" lIns="91440" tIns="45720" rIns="91440" bIns="45720" rtlCol="0" anchor="ctr">
            <a:normAutofit/>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CA" sz="3200" b="1" dirty="0">
                <a:solidFill>
                  <a:schemeClr val="accent2">
                    <a:lumMod val="75000"/>
                  </a:schemeClr>
                </a:solidFill>
              </a:rPr>
              <a:t>Caledonia Brook Project located in Major Gold Bearing Trend in Newfoundland</a:t>
            </a:r>
          </a:p>
        </p:txBody>
      </p:sp>
      <p:sp>
        <p:nvSpPr>
          <p:cNvPr id="5" name="TextBox 4">
            <a:extLst>
              <a:ext uri="{FF2B5EF4-FFF2-40B4-BE49-F238E27FC236}">
                <a16:creationId xmlns:a16="http://schemas.microsoft.com/office/drawing/2014/main" id="{D360EB35-F202-3DC1-5639-DE00B3620675}"/>
              </a:ext>
            </a:extLst>
          </p:cNvPr>
          <p:cNvSpPr txBox="1"/>
          <p:nvPr/>
        </p:nvSpPr>
        <p:spPr>
          <a:xfrm>
            <a:off x="5179573" y="1796077"/>
            <a:ext cx="6236562" cy="2031325"/>
          </a:xfrm>
          <a:prstGeom prst="rect">
            <a:avLst/>
          </a:prstGeom>
          <a:noFill/>
        </p:spPr>
        <p:txBody>
          <a:bodyPr wrap="square">
            <a:spAutoFit/>
          </a:bodyPr>
          <a:lstStyle/>
          <a:p>
            <a:r>
              <a:rPr lang="en-CA" dirty="0"/>
              <a:t>Caledonia Brook</a:t>
            </a:r>
          </a:p>
          <a:p>
            <a:endParaRPr lang="en-CA" dirty="0"/>
          </a:p>
          <a:p>
            <a:r>
              <a:rPr lang="en-CA" dirty="0"/>
              <a:t>The property hosts mesothermal lode gold mineralization on the Valentine Lake Structural Trend, which hosts Marathon Gold’s Valentine Lake gold deposit to the southwest and</a:t>
            </a:r>
          </a:p>
          <a:p>
            <a:r>
              <a:rPr lang="en-CA" dirty="0"/>
              <a:t>New Found Gold’s high grade mineralization along the parallel Appleton Fault Trend to the northeast.</a:t>
            </a:r>
          </a:p>
        </p:txBody>
      </p:sp>
      <p:sp>
        <p:nvSpPr>
          <p:cNvPr id="8" name="Slide Number Placeholder 7">
            <a:extLst>
              <a:ext uri="{FF2B5EF4-FFF2-40B4-BE49-F238E27FC236}">
                <a16:creationId xmlns:a16="http://schemas.microsoft.com/office/drawing/2014/main" id="{1CEE6C85-4B25-38C9-C572-B96DD9617432}"/>
              </a:ext>
            </a:extLst>
          </p:cNvPr>
          <p:cNvSpPr>
            <a:spLocks noGrp="1"/>
          </p:cNvSpPr>
          <p:nvPr>
            <p:ph type="sldNum" sz="quarter" idx="12"/>
          </p:nvPr>
        </p:nvSpPr>
        <p:spPr/>
        <p:txBody>
          <a:bodyPr/>
          <a:lstStyle/>
          <a:p>
            <a:fld id="{D57F1E4F-1CFF-5643-939E-217C01CDF565}" type="slidenum">
              <a:rPr lang="en-US" smtClean="0"/>
              <a:pPr/>
              <a:t>12</a:t>
            </a:fld>
            <a:endParaRPr lang="en-US" dirty="0"/>
          </a:p>
        </p:txBody>
      </p:sp>
      <p:pic>
        <p:nvPicPr>
          <p:cNvPr id="15" name="Picture 14">
            <a:extLst>
              <a:ext uri="{FF2B5EF4-FFF2-40B4-BE49-F238E27FC236}">
                <a16:creationId xmlns:a16="http://schemas.microsoft.com/office/drawing/2014/main" id="{CBCDE827-153E-6EB5-758D-F48C847CA3FA}"/>
              </a:ext>
            </a:extLst>
          </p:cNvPr>
          <p:cNvPicPr>
            <a:picLocks noChangeAspect="1"/>
          </p:cNvPicPr>
          <p:nvPr/>
        </p:nvPicPr>
        <p:blipFill>
          <a:blip r:embed="rId3"/>
          <a:stretch>
            <a:fillRect/>
          </a:stretch>
        </p:blipFill>
        <p:spPr>
          <a:xfrm>
            <a:off x="4732343" y="4103682"/>
            <a:ext cx="7067227" cy="1590126"/>
          </a:xfrm>
          <a:prstGeom prst="rect">
            <a:avLst/>
          </a:prstGeom>
        </p:spPr>
      </p:pic>
      <p:pic>
        <p:nvPicPr>
          <p:cNvPr id="17" name="Picture 16" descr="A logo for a company&#10;&#10;Description automatically generated">
            <a:extLst>
              <a:ext uri="{FF2B5EF4-FFF2-40B4-BE49-F238E27FC236}">
                <a16:creationId xmlns:a16="http://schemas.microsoft.com/office/drawing/2014/main" id="{60366960-703C-3502-CCB1-F6CAF0FB7CCF}"/>
              </a:ext>
            </a:extLst>
          </p:cNvPr>
          <p:cNvPicPr>
            <a:picLocks noChangeAspect="1"/>
          </p:cNvPicPr>
          <p:nvPr/>
        </p:nvPicPr>
        <p:blipFill rotWithShape="1">
          <a:blip r:embed="rId4"/>
          <a:srcRect l="11697" t="36424" r="11255" b="32190"/>
          <a:stretch/>
        </p:blipFill>
        <p:spPr>
          <a:xfrm>
            <a:off x="4795844" y="4191972"/>
            <a:ext cx="1300156" cy="409575"/>
          </a:xfrm>
          <a:prstGeom prst="rect">
            <a:avLst/>
          </a:prstGeom>
        </p:spPr>
      </p:pic>
    </p:spTree>
    <p:extLst>
      <p:ext uri="{BB962C8B-B14F-4D97-AF65-F5344CB8AC3E}">
        <p14:creationId xmlns:p14="http://schemas.microsoft.com/office/powerpoint/2010/main" val="623707312"/>
      </p:ext>
    </p:extLst>
  </p:cSld>
  <p:clrMapOvr>
    <a:masterClrMapping/>
  </p:clrMapOvr>
  <mc:AlternateContent xmlns:mc="http://schemas.openxmlformats.org/markup-compatibility/2006" xmlns:p14="http://schemas.microsoft.com/office/powerpoint/2010/main">
    <mc:Choice Requires="p14">
      <p:transition spd="slow" p14:dur="800">
        <p14:flythrough dir="out"/>
        <p:sndAc>
          <p:stSnd>
            <p:snd r:embed="rId2" name="whoosh.wav"/>
          </p:stSnd>
        </p:sndAc>
      </p:transition>
    </mc:Choice>
    <mc:Fallback xmlns="">
      <p:transition spd="slow">
        <p:fade/>
        <p:sndAc>
          <p:stSnd>
            <p:snd r:embed="rId5" name="whoosh.wav"/>
          </p:stSnd>
        </p:sndAc>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12">
            <a:extLst>
              <a:ext uri="{FF2B5EF4-FFF2-40B4-BE49-F238E27FC236}">
                <a16:creationId xmlns:a16="http://schemas.microsoft.com/office/drawing/2014/main" id="{94C52C56-BEF2-4E22-8C8E-A7AC96B03A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4">
            <a:extLst>
              <a:ext uri="{FF2B5EF4-FFF2-40B4-BE49-F238E27FC236}">
                <a16:creationId xmlns:a16="http://schemas.microsoft.com/office/drawing/2014/main" id="{42285737-90EE-47DC-AC80-8AE156B119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 y="-1"/>
            <a:ext cx="4403709" cy="6858001"/>
          </a:xfrm>
          <a:custGeom>
            <a:avLst/>
            <a:gdLst>
              <a:gd name="connsiteX0" fmla="*/ 3223890 w 4403709"/>
              <a:gd name="connsiteY0" fmla="*/ 6858001 h 6858001"/>
              <a:gd name="connsiteX1" fmla="*/ 4101908 w 4403709"/>
              <a:gd name="connsiteY1" fmla="*/ 6858001 h 6858001"/>
              <a:gd name="connsiteX2" fmla="*/ 3254950 w 4403709"/>
              <a:gd name="connsiteY2" fmla="*/ 1599356 h 6858001"/>
              <a:gd name="connsiteX3" fmla="*/ 3254950 w 4403709"/>
              <a:gd name="connsiteY3" fmla="*/ 1594062 h 6858001"/>
              <a:gd name="connsiteX4" fmla="*/ 4403709 w 4403709"/>
              <a:gd name="connsiteY4" fmla="*/ 0 h 6858001"/>
              <a:gd name="connsiteX5" fmla="*/ 3254950 w 4403709"/>
              <a:gd name="connsiteY5" fmla="*/ 0 h 6858001"/>
              <a:gd name="connsiteX6" fmla="*/ 2903520 w 4403709"/>
              <a:gd name="connsiteY6" fmla="*/ 0 h 6858001"/>
              <a:gd name="connsiteX7" fmla="*/ 0 w 4403709"/>
              <a:gd name="connsiteY7" fmla="*/ 0 h 6858001"/>
              <a:gd name="connsiteX8" fmla="*/ 0 w 4403709"/>
              <a:gd name="connsiteY8" fmla="*/ 6858000 h 6858001"/>
              <a:gd name="connsiteX9" fmla="*/ 3223890 w 4403709"/>
              <a:gd name="connsiteY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3709" h="6858001">
                <a:moveTo>
                  <a:pt x="3223890" y="6858001"/>
                </a:moveTo>
                <a:lnTo>
                  <a:pt x="4101908" y="6858001"/>
                </a:lnTo>
                <a:lnTo>
                  <a:pt x="3254950" y="1599356"/>
                </a:lnTo>
                <a:lnTo>
                  <a:pt x="3254950" y="1594062"/>
                </a:lnTo>
                <a:lnTo>
                  <a:pt x="4403709" y="0"/>
                </a:lnTo>
                <a:lnTo>
                  <a:pt x="3254950" y="0"/>
                </a:lnTo>
                <a:lnTo>
                  <a:pt x="2903520" y="0"/>
                </a:lnTo>
                <a:lnTo>
                  <a:pt x="0" y="0"/>
                </a:lnTo>
                <a:lnTo>
                  <a:pt x="0" y="6858000"/>
                </a:lnTo>
                <a:lnTo>
                  <a:pt x="3223890" y="6858000"/>
                </a:lnTo>
                <a:close/>
              </a:path>
            </a:pathLst>
          </a:custGeom>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3D112FDD-A760-4718-ABA9-B86721AA8575}"/>
              </a:ext>
            </a:extLst>
          </p:cNvPr>
          <p:cNvSpPr>
            <a:spLocks noGrp="1"/>
          </p:cNvSpPr>
          <p:nvPr>
            <p:ph type="title"/>
          </p:nvPr>
        </p:nvSpPr>
        <p:spPr>
          <a:xfrm>
            <a:off x="272547" y="223838"/>
            <a:ext cx="3326166" cy="5105400"/>
          </a:xfrm>
        </p:spPr>
        <p:txBody>
          <a:bodyPr>
            <a:normAutofit/>
          </a:bodyPr>
          <a:lstStyle/>
          <a:p>
            <a:r>
              <a:rPr lang="en-CA" dirty="0">
                <a:solidFill>
                  <a:srgbClr val="FFFFFF"/>
                </a:solidFill>
              </a:rPr>
              <a:t>Newfoundland Project</a:t>
            </a:r>
          </a:p>
        </p:txBody>
      </p:sp>
      <p:grpSp>
        <p:nvGrpSpPr>
          <p:cNvPr id="12" name="Group 16">
            <a:extLst>
              <a:ext uri="{FF2B5EF4-FFF2-40B4-BE49-F238E27FC236}">
                <a16:creationId xmlns:a16="http://schemas.microsoft.com/office/drawing/2014/main" id="{B57BDC17-F1B3-455F-BBF1-680AA1F25C0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15292" y="0"/>
            <a:ext cx="2436813" cy="6858001"/>
            <a:chOff x="1320800" y="0"/>
            <a:chExt cx="2436813" cy="6858001"/>
          </a:xfrm>
        </p:grpSpPr>
        <p:sp>
          <p:nvSpPr>
            <p:cNvPr id="18" name="Freeform 6">
              <a:extLst>
                <a:ext uri="{FF2B5EF4-FFF2-40B4-BE49-F238E27FC236}">
                  <a16:creationId xmlns:a16="http://schemas.microsoft.com/office/drawing/2014/main" id="{64E2FA9A-FEF7-4501-B0EB-5E45EDD217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txBody>
            <a:bodyPr/>
            <a:lstStyle/>
            <a:p>
              <a:endParaRPr lang="en-CA"/>
            </a:p>
          </p:txBody>
        </p:sp>
        <p:sp>
          <p:nvSpPr>
            <p:cNvPr id="19" name="Freeform 7">
              <a:extLst>
                <a:ext uri="{FF2B5EF4-FFF2-40B4-BE49-F238E27FC236}">
                  <a16:creationId xmlns:a16="http://schemas.microsoft.com/office/drawing/2014/main" id="{BC38192B-B4CB-47D4-A3B1-10010247F1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txBody>
            <a:bodyPr/>
            <a:lstStyle/>
            <a:p>
              <a:endParaRPr lang="en-CA"/>
            </a:p>
          </p:txBody>
        </p:sp>
        <p:sp>
          <p:nvSpPr>
            <p:cNvPr id="20" name="Freeform 8">
              <a:extLst>
                <a:ext uri="{FF2B5EF4-FFF2-40B4-BE49-F238E27FC236}">
                  <a16:creationId xmlns:a16="http://schemas.microsoft.com/office/drawing/2014/main" id="{96330E33-E171-4B0F-82B5-AF7230399B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txBody>
            <a:bodyPr/>
            <a:lstStyle/>
            <a:p>
              <a:endParaRPr lang="en-CA"/>
            </a:p>
          </p:txBody>
        </p:sp>
        <p:sp>
          <p:nvSpPr>
            <p:cNvPr id="21" name="Freeform 9">
              <a:extLst>
                <a:ext uri="{FF2B5EF4-FFF2-40B4-BE49-F238E27FC236}">
                  <a16:creationId xmlns:a16="http://schemas.microsoft.com/office/drawing/2014/main" id="{332B1723-69BF-42D7-B757-0FA059E152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txBody>
            <a:bodyPr/>
            <a:lstStyle/>
            <a:p>
              <a:endParaRPr lang="en-CA"/>
            </a:p>
          </p:txBody>
        </p:sp>
        <p:sp>
          <p:nvSpPr>
            <p:cNvPr id="22" name="Freeform 10">
              <a:extLst>
                <a:ext uri="{FF2B5EF4-FFF2-40B4-BE49-F238E27FC236}">
                  <a16:creationId xmlns:a16="http://schemas.microsoft.com/office/drawing/2014/main" id="{F115D62D-1E96-48D1-A78D-D370A0BFB9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txBody>
            <a:bodyPr/>
            <a:lstStyle/>
            <a:p>
              <a:endParaRPr lang="en-CA"/>
            </a:p>
          </p:txBody>
        </p:sp>
        <p:sp>
          <p:nvSpPr>
            <p:cNvPr id="23" name="Freeform 11">
              <a:extLst>
                <a:ext uri="{FF2B5EF4-FFF2-40B4-BE49-F238E27FC236}">
                  <a16:creationId xmlns:a16="http://schemas.microsoft.com/office/drawing/2014/main" id="{91C2876A-169D-4822-A766-C00578C88B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txBody>
            <a:bodyPr/>
            <a:lstStyle/>
            <a:p>
              <a:endParaRPr lang="en-CA"/>
            </a:p>
          </p:txBody>
        </p:sp>
      </p:grpSp>
      <p:sp>
        <p:nvSpPr>
          <p:cNvPr id="7" name="Title 1">
            <a:extLst>
              <a:ext uri="{FF2B5EF4-FFF2-40B4-BE49-F238E27FC236}">
                <a16:creationId xmlns:a16="http://schemas.microsoft.com/office/drawing/2014/main" id="{19FEAAFD-1C9E-9233-57AF-3180961E9688}"/>
              </a:ext>
            </a:extLst>
          </p:cNvPr>
          <p:cNvSpPr txBox="1">
            <a:spLocks/>
          </p:cNvSpPr>
          <p:nvPr/>
        </p:nvSpPr>
        <p:spPr>
          <a:xfrm>
            <a:off x="4739280" y="361463"/>
            <a:ext cx="7345891" cy="1167299"/>
          </a:xfrm>
          <a:prstGeom prst="rect">
            <a:avLst/>
          </a:prstGeom>
          <a:effectLst/>
        </p:spPr>
        <p:txBody>
          <a:bodyPr vert="horz" lIns="91440" tIns="45720" rIns="91440" bIns="45720" rtlCol="0" anchor="ctr">
            <a:normAutofit/>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CA" sz="3200" b="1" dirty="0">
                <a:solidFill>
                  <a:schemeClr val="accent2">
                    <a:lumMod val="75000"/>
                  </a:schemeClr>
                </a:solidFill>
              </a:rPr>
              <a:t>Caledonia Brook Project located in Major Gold Bearing Trend in Newfoundland</a:t>
            </a:r>
          </a:p>
        </p:txBody>
      </p:sp>
      <p:sp>
        <p:nvSpPr>
          <p:cNvPr id="13" name="TextBox 12">
            <a:extLst>
              <a:ext uri="{FF2B5EF4-FFF2-40B4-BE49-F238E27FC236}">
                <a16:creationId xmlns:a16="http://schemas.microsoft.com/office/drawing/2014/main" id="{F8CDEC33-7BC1-5A44-EAFA-5E0A8C6D0A75}"/>
              </a:ext>
            </a:extLst>
          </p:cNvPr>
          <p:cNvSpPr txBox="1"/>
          <p:nvPr/>
        </p:nvSpPr>
        <p:spPr>
          <a:xfrm>
            <a:off x="10065080" y="4847827"/>
            <a:ext cx="1687456" cy="276999"/>
          </a:xfrm>
          <a:prstGeom prst="rect">
            <a:avLst/>
          </a:prstGeom>
          <a:noFill/>
        </p:spPr>
        <p:txBody>
          <a:bodyPr wrap="square" rtlCol="0">
            <a:spAutoFit/>
          </a:bodyPr>
          <a:lstStyle/>
          <a:p>
            <a:r>
              <a:rPr lang="en-CA" sz="1200" dirty="0">
                <a:solidFill>
                  <a:schemeClr val="bg1"/>
                </a:solidFill>
              </a:rPr>
              <a:t>40 Foot Shear Zone</a:t>
            </a:r>
          </a:p>
        </p:txBody>
      </p:sp>
      <p:sp>
        <p:nvSpPr>
          <p:cNvPr id="16" name="TextBox 15">
            <a:extLst>
              <a:ext uri="{FF2B5EF4-FFF2-40B4-BE49-F238E27FC236}">
                <a16:creationId xmlns:a16="http://schemas.microsoft.com/office/drawing/2014/main" id="{33A25D5B-EC95-C1C4-4A14-63B8C99F0CED}"/>
              </a:ext>
            </a:extLst>
          </p:cNvPr>
          <p:cNvSpPr txBox="1"/>
          <p:nvPr/>
        </p:nvSpPr>
        <p:spPr>
          <a:xfrm>
            <a:off x="4789978" y="5124062"/>
            <a:ext cx="1687456" cy="276999"/>
          </a:xfrm>
          <a:prstGeom prst="rect">
            <a:avLst/>
          </a:prstGeom>
          <a:noFill/>
        </p:spPr>
        <p:txBody>
          <a:bodyPr wrap="square" rtlCol="0">
            <a:spAutoFit/>
          </a:bodyPr>
          <a:lstStyle/>
          <a:p>
            <a:r>
              <a:rPr lang="en-CA" sz="1200" dirty="0">
                <a:solidFill>
                  <a:schemeClr val="bg1"/>
                </a:solidFill>
              </a:rPr>
              <a:t>North Shear Zone</a:t>
            </a:r>
          </a:p>
        </p:txBody>
      </p:sp>
      <p:pic>
        <p:nvPicPr>
          <p:cNvPr id="6" name="Picture 5" descr="A map of a project&#10;&#10;Description automatically generated with medium confidence">
            <a:extLst>
              <a:ext uri="{FF2B5EF4-FFF2-40B4-BE49-F238E27FC236}">
                <a16:creationId xmlns:a16="http://schemas.microsoft.com/office/drawing/2014/main" id="{6E19F20F-040F-70EB-BCC8-4F32FDE41AC3}"/>
              </a:ext>
            </a:extLst>
          </p:cNvPr>
          <p:cNvPicPr>
            <a:picLocks noChangeAspect="1"/>
          </p:cNvPicPr>
          <p:nvPr/>
        </p:nvPicPr>
        <p:blipFill rotWithShape="1">
          <a:blip r:embed="rId3"/>
          <a:srcRect l="8431"/>
          <a:stretch/>
        </p:blipFill>
        <p:spPr>
          <a:xfrm>
            <a:off x="4907423" y="1528762"/>
            <a:ext cx="6614315" cy="4436320"/>
          </a:xfrm>
          <a:prstGeom prst="rect">
            <a:avLst/>
          </a:prstGeom>
        </p:spPr>
      </p:pic>
      <p:sp>
        <p:nvSpPr>
          <p:cNvPr id="5" name="Slide Number Placeholder 4">
            <a:extLst>
              <a:ext uri="{FF2B5EF4-FFF2-40B4-BE49-F238E27FC236}">
                <a16:creationId xmlns:a16="http://schemas.microsoft.com/office/drawing/2014/main" id="{5C8E47D4-F461-F037-59AC-4AF1F7D8E7EF}"/>
              </a:ext>
            </a:extLst>
          </p:cNvPr>
          <p:cNvSpPr>
            <a:spLocks noGrp="1"/>
          </p:cNvSpPr>
          <p:nvPr>
            <p:ph type="sldNum" sz="quarter" idx="12"/>
          </p:nvPr>
        </p:nvSpPr>
        <p:spPr/>
        <p:txBody>
          <a:bodyPr/>
          <a:lstStyle/>
          <a:p>
            <a:fld id="{D57F1E4F-1CFF-5643-939E-217C01CDF565}" type="slidenum">
              <a:rPr lang="en-US" smtClean="0"/>
              <a:pPr/>
              <a:t>13</a:t>
            </a:fld>
            <a:endParaRPr lang="en-US" dirty="0"/>
          </a:p>
        </p:txBody>
      </p:sp>
    </p:spTree>
    <p:extLst>
      <p:ext uri="{BB962C8B-B14F-4D97-AF65-F5344CB8AC3E}">
        <p14:creationId xmlns:p14="http://schemas.microsoft.com/office/powerpoint/2010/main" val="2380604925"/>
      </p:ext>
    </p:extLst>
  </p:cSld>
  <p:clrMapOvr>
    <a:masterClrMapping/>
  </p:clrMapOvr>
  <mc:AlternateContent xmlns:mc="http://schemas.openxmlformats.org/markup-compatibility/2006" xmlns:p14="http://schemas.microsoft.com/office/powerpoint/2010/main">
    <mc:Choice Requires="p14">
      <p:transition spd="slow" p14:dur="800">
        <p14:flythrough dir="out"/>
        <p:sndAc>
          <p:stSnd>
            <p:snd r:embed="rId2" name="whoosh.wav"/>
          </p:stSnd>
        </p:sndAc>
      </p:transition>
    </mc:Choice>
    <mc:Fallback xmlns="">
      <p:transition spd="slow">
        <p:fade/>
        <p:sndAc>
          <p:stSnd>
            <p:snd r:embed="rId4" name="whoosh.wav"/>
          </p:stSnd>
        </p:sndAc>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12">
            <a:extLst>
              <a:ext uri="{FF2B5EF4-FFF2-40B4-BE49-F238E27FC236}">
                <a16:creationId xmlns:a16="http://schemas.microsoft.com/office/drawing/2014/main" id="{94C52C56-BEF2-4E22-8C8E-A7AC96B03A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4">
            <a:extLst>
              <a:ext uri="{FF2B5EF4-FFF2-40B4-BE49-F238E27FC236}">
                <a16:creationId xmlns:a16="http://schemas.microsoft.com/office/drawing/2014/main" id="{42285737-90EE-47DC-AC80-8AE156B119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 y="-1"/>
            <a:ext cx="4403709" cy="6858001"/>
          </a:xfrm>
          <a:custGeom>
            <a:avLst/>
            <a:gdLst>
              <a:gd name="connsiteX0" fmla="*/ 3223890 w 4403709"/>
              <a:gd name="connsiteY0" fmla="*/ 6858001 h 6858001"/>
              <a:gd name="connsiteX1" fmla="*/ 4101908 w 4403709"/>
              <a:gd name="connsiteY1" fmla="*/ 6858001 h 6858001"/>
              <a:gd name="connsiteX2" fmla="*/ 3254950 w 4403709"/>
              <a:gd name="connsiteY2" fmla="*/ 1599356 h 6858001"/>
              <a:gd name="connsiteX3" fmla="*/ 3254950 w 4403709"/>
              <a:gd name="connsiteY3" fmla="*/ 1594062 h 6858001"/>
              <a:gd name="connsiteX4" fmla="*/ 4403709 w 4403709"/>
              <a:gd name="connsiteY4" fmla="*/ 0 h 6858001"/>
              <a:gd name="connsiteX5" fmla="*/ 3254950 w 4403709"/>
              <a:gd name="connsiteY5" fmla="*/ 0 h 6858001"/>
              <a:gd name="connsiteX6" fmla="*/ 2903520 w 4403709"/>
              <a:gd name="connsiteY6" fmla="*/ 0 h 6858001"/>
              <a:gd name="connsiteX7" fmla="*/ 0 w 4403709"/>
              <a:gd name="connsiteY7" fmla="*/ 0 h 6858001"/>
              <a:gd name="connsiteX8" fmla="*/ 0 w 4403709"/>
              <a:gd name="connsiteY8" fmla="*/ 6858000 h 6858001"/>
              <a:gd name="connsiteX9" fmla="*/ 3223890 w 4403709"/>
              <a:gd name="connsiteY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3709" h="6858001">
                <a:moveTo>
                  <a:pt x="3223890" y="6858001"/>
                </a:moveTo>
                <a:lnTo>
                  <a:pt x="4101908" y="6858001"/>
                </a:lnTo>
                <a:lnTo>
                  <a:pt x="3254950" y="1599356"/>
                </a:lnTo>
                <a:lnTo>
                  <a:pt x="3254950" y="1594062"/>
                </a:lnTo>
                <a:lnTo>
                  <a:pt x="4403709" y="0"/>
                </a:lnTo>
                <a:lnTo>
                  <a:pt x="3254950" y="0"/>
                </a:lnTo>
                <a:lnTo>
                  <a:pt x="2903520" y="0"/>
                </a:lnTo>
                <a:lnTo>
                  <a:pt x="0" y="0"/>
                </a:lnTo>
                <a:lnTo>
                  <a:pt x="0" y="6858000"/>
                </a:lnTo>
                <a:lnTo>
                  <a:pt x="3223890" y="6858000"/>
                </a:lnTo>
                <a:close/>
              </a:path>
            </a:pathLst>
          </a:custGeom>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3D112FDD-A760-4718-ABA9-B86721AA8575}"/>
              </a:ext>
            </a:extLst>
          </p:cNvPr>
          <p:cNvSpPr>
            <a:spLocks noGrp="1"/>
          </p:cNvSpPr>
          <p:nvPr>
            <p:ph type="title"/>
          </p:nvPr>
        </p:nvSpPr>
        <p:spPr>
          <a:xfrm>
            <a:off x="272547" y="223838"/>
            <a:ext cx="3326166" cy="5105400"/>
          </a:xfrm>
        </p:spPr>
        <p:txBody>
          <a:bodyPr>
            <a:normAutofit/>
          </a:bodyPr>
          <a:lstStyle/>
          <a:p>
            <a:r>
              <a:rPr lang="en-CA" dirty="0">
                <a:solidFill>
                  <a:srgbClr val="FFFFFF"/>
                </a:solidFill>
              </a:rPr>
              <a:t>Newfoundland Project</a:t>
            </a:r>
          </a:p>
        </p:txBody>
      </p:sp>
      <p:grpSp>
        <p:nvGrpSpPr>
          <p:cNvPr id="12" name="Group 16">
            <a:extLst>
              <a:ext uri="{FF2B5EF4-FFF2-40B4-BE49-F238E27FC236}">
                <a16:creationId xmlns:a16="http://schemas.microsoft.com/office/drawing/2014/main" id="{B57BDC17-F1B3-455F-BBF1-680AA1F25C0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15292" y="0"/>
            <a:ext cx="2436813" cy="6858001"/>
            <a:chOff x="1320800" y="0"/>
            <a:chExt cx="2436813" cy="6858001"/>
          </a:xfrm>
        </p:grpSpPr>
        <p:sp>
          <p:nvSpPr>
            <p:cNvPr id="18" name="Freeform 6">
              <a:extLst>
                <a:ext uri="{FF2B5EF4-FFF2-40B4-BE49-F238E27FC236}">
                  <a16:creationId xmlns:a16="http://schemas.microsoft.com/office/drawing/2014/main" id="{64E2FA9A-FEF7-4501-B0EB-5E45EDD217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txBody>
            <a:bodyPr/>
            <a:lstStyle/>
            <a:p>
              <a:endParaRPr lang="en-CA"/>
            </a:p>
          </p:txBody>
        </p:sp>
        <p:sp>
          <p:nvSpPr>
            <p:cNvPr id="19" name="Freeform 7">
              <a:extLst>
                <a:ext uri="{FF2B5EF4-FFF2-40B4-BE49-F238E27FC236}">
                  <a16:creationId xmlns:a16="http://schemas.microsoft.com/office/drawing/2014/main" id="{BC38192B-B4CB-47D4-A3B1-10010247F1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txBody>
            <a:bodyPr/>
            <a:lstStyle/>
            <a:p>
              <a:endParaRPr lang="en-CA"/>
            </a:p>
          </p:txBody>
        </p:sp>
        <p:sp>
          <p:nvSpPr>
            <p:cNvPr id="20" name="Freeform 8">
              <a:extLst>
                <a:ext uri="{FF2B5EF4-FFF2-40B4-BE49-F238E27FC236}">
                  <a16:creationId xmlns:a16="http://schemas.microsoft.com/office/drawing/2014/main" id="{96330E33-E171-4B0F-82B5-AF7230399B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txBody>
            <a:bodyPr/>
            <a:lstStyle/>
            <a:p>
              <a:endParaRPr lang="en-CA"/>
            </a:p>
          </p:txBody>
        </p:sp>
        <p:sp>
          <p:nvSpPr>
            <p:cNvPr id="21" name="Freeform 9">
              <a:extLst>
                <a:ext uri="{FF2B5EF4-FFF2-40B4-BE49-F238E27FC236}">
                  <a16:creationId xmlns:a16="http://schemas.microsoft.com/office/drawing/2014/main" id="{332B1723-69BF-42D7-B757-0FA059E152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txBody>
            <a:bodyPr/>
            <a:lstStyle/>
            <a:p>
              <a:endParaRPr lang="en-CA"/>
            </a:p>
          </p:txBody>
        </p:sp>
        <p:sp>
          <p:nvSpPr>
            <p:cNvPr id="22" name="Freeform 10">
              <a:extLst>
                <a:ext uri="{FF2B5EF4-FFF2-40B4-BE49-F238E27FC236}">
                  <a16:creationId xmlns:a16="http://schemas.microsoft.com/office/drawing/2014/main" id="{F115D62D-1E96-48D1-A78D-D370A0BFB9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txBody>
            <a:bodyPr/>
            <a:lstStyle/>
            <a:p>
              <a:endParaRPr lang="en-CA"/>
            </a:p>
          </p:txBody>
        </p:sp>
        <p:sp>
          <p:nvSpPr>
            <p:cNvPr id="23" name="Freeform 11">
              <a:extLst>
                <a:ext uri="{FF2B5EF4-FFF2-40B4-BE49-F238E27FC236}">
                  <a16:creationId xmlns:a16="http://schemas.microsoft.com/office/drawing/2014/main" id="{91C2876A-169D-4822-A766-C00578C88B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txBody>
            <a:bodyPr/>
            <a:lstStyle/>
            <a:p>
              <a:endParaRPr lang="en-CA"/>
            </a:p>
          </p:txBody>
        </p:sp>
      </p:grpSp>
      <p:sp>
        <p:nvSpPr>
          <p:cNvPr id="7" name="Title 1">
            <a:extLst>
              <a:ext uri="{FF2B5EF4-FFF2-40B4-BE49-F238E27FC236}">
                <a16:creationId xmlns:a16="http://schemas.microsoft.com/office/drawing/2014/main" id="{19FEAAFD-1C9E-9233-57AF-3180961E9688}"/>
              </a:ext>
            </a:extLst>
          </p:cNvPr>
          <p:cNvSpPr txBox="1">
            <a:spLocks/>
          </p:cNvSpPr>
          <p:nvPr/>
        </p:nvSpPr>
        <p:spPr>
          <a:xfrm>
            <a:off x="4739280" y="361463"/>
            <a:ext cx="7345891" cy="1167299"/>
          </a:xfrm>
          <a:prstGeom prst="rect">
            <a:avLst/>
          </a:prstGeom>
          <a:effectLst/>
        </p:spPr>
        <p:txBody>
          <a:bodyPr vert="horz" lIns="91440" tIns="45720" rIns="91440" bIns="45720" rtlCol="0" anchor="ctr">
            <a:normAutofit fontScale="92500"/>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CA" sz="3200" b="1" dirty="0">
                <a:solidFill>
                  <a:schemeClr val="accent2">
                    <a:lumMod val="75000"/>
                  </a:schemeClr>
                </a:solidFill>
              </a:rPr>
              <a:t>Caledonia Brook Project located on trend with Newfound Gold and Marathon</a:t>
            </a:r>
          </a:p>
        </p:txBody>
      </p:sp>
      <p:sp>
        <p:nvSpPr>
          <p:cNvPr id="13" name="TextBox 12">
            <a:extLst>
              <a:ext uri="{FF2B5EF4-FFF2-40B4-BE49-F238E27FC236}">
                <a16:creationId xmlns:a16="http://schemas.microsoft.com/office/drawing/2014/main" id="{F8CDEC33-7BC1-5A44-EAFA-5E0A8C6D0A75}"/>
              </a:ext>
            </a:extLst>
          </p:cNvPr>
          <p:cNvSpPr txBox="1"/>
          <p:nvPr/>
        </p:nvSpPr>
        <p:spPr>
          <a:xfrm>
            <a:off x="10065080" y="4847827"/>
            <a:ext cx="1687456" cy="276999"/>
          </a:xfrm>
          <a:prstGeom prst="rect">
            <a:avLst/>
          </a:prstGeom>
          <a:noFill/>
        </p:spPr>
        <p:txBody>
          <a:bodyPr wrap="square" rtlCol="0">
            <a:spAutoFit/>
          </a:bodyPr>
          <a:lstStyle/>
          <a:p>
            <a:r>
              <a:rPr lang="en-CA" sz="1200" dirty="0">
                <a:solidFill>
                  <a:schemeClr val="bg1"/>
                </a:solidFill>
              </a:rPr>
              <a:t>40 Foot Shear Zone</a:t>
            </a:r>
          </a:p>
        </p:txBody>
      </p:sp>
      <p:sp>
        <p:nvSpPr>
          <p:cNvPr id="16" name="TextBox 15">
            <a:extLst>
              <a:ext uri="{FF2B5EF4-FFF2-40B4-BE49-F238E27FC236}">
                <a16:creationId xmlns:a16="http://schemas.microsoft.com/office/drawing/2014/main" id="{33A25D5B-EC95-C1C4-4A14-63B8C99F0CED}"/>
              </a:ext>
            </a:extLst>
          </p:cNvPr>
          <p:cNvSpPr txBox="1"/>
          <p:nvPr/>
        </p:nvSpPr>
        <p:spPr>
          <a:xfrm>
            <a:off x="4789978" y="5124062"/>
            <a:ext cx="1687456" cy="276999"/>
          </a:xfrm>
          <a:prstGeom prst="rect">
            <a:avLst/>
          </a:prstGeom>
          <a:noFill/>
        </p:spPr>
        <p:txBody>
          <a:bodyPr wrap="square" rtlCol="0">
            <a:spAutoFit/>
          </a:bodyPr>
          <a:lstStyle/>
          <a:p>
            <a:r>
              <a:rPr lang="en-CA" sz="1200" dirty="0">
                <a:solidFill>
                  <a:schemeClr val="bg1"/>
                </a:solidFill>
              </a:rPr>
              <a:t>North Shear Zone</a:t>
            </a:r>
          </a:p>
        </p:txBody>
      </p:sp>
      <p:pic>
        <p:nvPicPr>
          <p:cNvPr id="4" name="Picture 3" descr="A map of gold project&#10;&#10;Description automatically generated">
            <a:extLst>
              <a:ext uri="{FF2B5EF4-FFF2-40B4-BE49-F238E27FC236}">
                <a16:creationId xmlns:a16="http://schemas.microsoft.com/office/drawing/2014/main" id="{FAE2D9FA-F318-D62D-6732-F3124BF63DF1}"/>
              </a:ext>
            </a:extLst>
          </p:cNvPr>
          <p:cNvPicPr>
            <a:picLocks noChangeAspect="1"/>
          </p:cNvPicPr>
          <p:nvPr/>
        </p:nvPicPr>
        <p:blipFill>
          <a:blip r:embed="rId3"/>
          <a:stretch>
            <a:fillRect/>
          </a:stretch>
        </p:blipFill>
        <p:spPr>
          <a:xfrm>
            <a:off x="4632506" y="1754350"/>
            <a:ext cx="7402022" cy="4159671"/>
          </a:xfrm>
          <a:prstGeom prst="rect">
            <a:avLst/>
          </a:prstGeom>
        </p:spPr>
      </p:pic>
      <p:sp>
        <p:nvSpPr>
          <p:cNvPr id="6" name="Slide Number Placeholder 5">
            <a:extLst>
              <a:ext uri="{FF2B5EF4-FFF2-40B4-BE49-F238E27FC236}">
                <a16:creationId xmlns:a16="http://schemas.microsoft.com/office/drawing/2014/main" id="{548E87E9-D0CA-3D42-BE63-67B32E788716}"/>
              </a:ext>
            </a:extLst>
          </p:cNvPr>
          <p:cNvSpPr>
            <a:spLocks noGrp="1"/>
          </p:cNvSpPr>
          <p:nvPr>
            <p:ph type="sldNum" sz="quarter" idx="12"/>
          </p:nvPr>
        </p:nvSpPr>
        <p:spPr/>
        <p:txBody>
          <a:bodyPr/>
          <a:lstStyle/>
          <a:p>
            <a:fld id="{D57F1E4F-1CFF-5643-939E-217C01CDF565}" type="slidenum">
              <a:rPr lang="en-US" smtClean="0"/>
              <a:pPr/>
              <a:t>14</a:t>
            </a:fld>
            <a:endParaRPr lang="en-US" dirty="0"/>
          </a:p>
        </p:txBody>
      </p:sp>
    </p:spTree>
    <p:extLst>
      <p:ext uri="{BB962C8B-B14F-4D97-AF65-F5344CB8AC3E}">
        <p14:creationId xmlns:p14="http://schemas.microsoft.com/office/powerpoint/2010/main" val="2988499646"/>
      </p:ext>
    </p:extLst>
  </p:cSld>
  <p:clrMapOvr>
    <a:masterClrMapping/>
  </p:clrMapOvr>
  <mc:AlternateContent xmlns:mc="http://schemas.openxmlformats.org/markup-compatibility/2006" xmlns:p14="http://schemas.microsoft.com/office/powerpoint/2010/main">
    <mc:Choice Requires="p14">
      <p:transition spd="slow" p14:dur="800">
        <p14:flythrough dir="out"/>
        <p:sndAc>
          <p:stSnd>
            <p:snd r:embed="rId2" name="whoosh.wav"/>
          </p:stSnd>
        </p:sndAc>
      </p:transition>
    </mc:Choice>
    <mc:Fallback xmlns="">
      <p:transition spd="slow">
        <p:fade/>
        <p:sndAc>
          <p:stSnd>
            <p:snd r:embed="rId4" name="whoosh.wav"/>
          </p:stSnd>
        </p:sndAc>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12">
            <a:extLst>
              <a:ext uri="{FF2B5EF4-FFF2-40B4-BE49-F238E27FC236}">
                <a16:creationId xmlns:a16="http://schemas.microsoft.com/office/drawing/2014/main" id="{94C52C56-BEF2-4E22-8C8E-A7AC96B03A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4">
            <a:extLst>
              <a:ext uri="{FF2B5EF4-FFF2-40B4-BE49-F238E27FC236}">
                <a16:creationId xmlns:a16="http://schemas.microsoft.com/office/drawing/2014/main" id="{42285737-90EE-47DC-AC80-8AE156B119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 y="-1"/>
            <a:ext cx="4403709" cy="6858001"/>
          </a:xfrm>
          <a:custGeom>
            <a:avLst/>
            <a:gdLst>
              <a:gd name="connsiteX0" fmla="*/ 3223890 w 4403709"/>
              <a:gd name="connsiteY0" fmla="*/ 6858001 h 6858001"/>
              <a:gd name="connsiteX1" fmla="*/ 4101908 w 4403709"/>
              <a:gd name="connsiteY1" fmla="*/ 6858001 h 6858001"/>
              <a:gd name="connsiteX2" fmla="*/ 3254950 w 4403709"/>
              <a:gd name="connsiteY2" fmla="*/ 1599356 h 6858001"/>
              <a:gd name="connsiteX3" fmla="*/ 3254950 w 4403709"/>
              <a:gd name="connsiteY3" fmla="*/ 1594062 h 6858001"/>
              <a:gd name="connsiteX4" fmla="*/ 4403709 w 4403709"/>
              <a:gd name="connsiteY4" fmla="*/ 0 h 6858001"/>
              <a:gd name="connsiteX5" fmla="*/ 3254950 w 4403709"/>
              <a:gd name="connsiteY5" fmla="*/ 0 h 6858001"/>
              <a:gd name="connsiteX6" fmla="*/ 2903520 w 4403709"/>
              <a:gd name="connsiteY6" fmla="*/ 0 h 6858001"/>
              <a:gd name="connsiteX7" fmla="*/ 0 w 4403709"/>
              <a:gd name="connsiteY7" fmla="*/ 0 h 6858001"/>
              <a:gd name="connsiteX8" fmla="*/ 0 w 4403709"/>
              <a:gd name="connsiteY8" fmla="*/ 6858000 h 6858001"/>
              <a:gd name="connsiteX9" fmla="*/ 3223890 w 4403709"/>
              <a:gd name="connsiteY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3709" h="6858001">
                <a:moveTo>
                  <a:pt x="3223890" y="6858001"/>
                </a:moveTo>
                <a:lnTo>
                  <a:pt x="4101908" y="6858001"/>
                </a:lnTo>
                <a:lnTo>
                  <a:pt x="3254950" y="1599356"/>
                </a:lnTo>
                <a:lnTo>
                  <a:pt x="3254950" y="1594062"/>
                </a:lnTo>
                <a:lnTo>
                  <a:pt x="4403709" y="0"/>
                </a:lnTo>
                <a:lnTo>
                  <a:pt x="3254950" y="0"/>
                </a:lnTo>
                <a:lnTo>
                  <a:pt x="2903520" y="0"/>
                </a:lnTo>
                <a:lnTo>
                  <a:pt x="0" y="0"/>
                </a:lnTo>
                <a:lnTo>
                  <a:pt x="0" y="6858000"/>
                </a:lnTo>
                <a:lnTo>
                  <a:pt x="3223890" y="6858000"/>
                </a:lnTo>
                <a:close/>
              </a:path>
            </a:pathLst>
          </a:custGeom>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3D112FDD-A760-4718-ABA9-B86721AA8575}"/>
              </a:ext>
            </a:extLst>
          </p:cNvPr>
          <p:cNvSpPr>
            <a:spLocks noGrp="1"/>
          </p:cNvSpPr>
          <p:nvPr>
            <p:ph type="title"/>
          </p:nvPr>
        </p:nvSpPr>
        <p:spPr>
          <a:xfrm>
            <a:off x="272547" y="223838"/>
            <a:ext cx="3326166" cy="5105400"/>
          </a:xfrm>
        </p:spPr>
        <p:txBody>
          <a:bodyPr>
            <a:normAutofit/>
          </a:bodyPr>
          <a:lstStyle/>
          <a:p>
            <a:r>
              <a:rPr lang="en-CA" dirty="0">
                <a:solidFill>
                  <a:srgbClr val="FFFFFF"/>
                </a:solidFill>
              </a:rPr>
              <a:t>Newfoundland Project</a:t>
            </a:r>
          </a:p>
        </p:txBody>
      </p:sp>
      <p:grpSp>
        <p:nvGrpSpPr>
          <p:cNvPr id="12" name="Group 16">
            <a:extLst>
              <a:ext uri="{FF2B5EF4-FFF2-40B4-BE49-F238E27FC236}">
                <a16:creationId xmlns:a16="http://schemas.microsoft.com/office/drawing/2014/main" id="{B57BDC17-F1B3-455F-BBF1-680AA1F25C0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15292" y="0"/>
            <a:ext cx="2436813" cy="6858001"/>
            <a:chOff x="1320800" y="0"/>
            <a:chExt cx="2436813" cy="6858001"/>
          </a:xfrm>
        </p:grpSpPr>
        <p:sp>
          <p:nvSpPr>
            <p:cNvPr id="18" name="Freeform 6">
              <a:extLst>
                <a:ext uri="{FF2B5EF4-FFF2-40B4-BE49-F238E27FC236}">
                  <a16:creationId xmlns:a16="http://schemas.microsoft.com/office/drawing/2014/main" id="{64E2FA9A-FEF7-4501-B0EB-5E45EDD217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txBody>
            <a:bodyPr/>
            <a:lstStyle/>
            <a:p>
              <a:endParaRPr lang="en-CA"/>
            </a:p>
          </p:txBody>
        </p:sp>
        <p:sp>
          <p:nvSpPr>
            <p:cNvPr id="19" name="Freeform 7">
              <a:extLst>
                <a:ext uri="{FF2B5EF4-FFF2-40B4-BE49-F238E27FC236}">
                  <a16:creationId xmlns:a16="http://schemas.microsoft.com/office/drawing/2014/main" id="{BC38192B-B4CB-47D4-A3B1-10010247F1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txBody>
            <a:bodyPr/>
            <a:lstStyle/>
            <a:p>
              <a:endParaRPr lang="en-CA"/>
            </a:p>
          </p:txBody>
        </p:sp>
        <p:sp>
          <p:nvSpPr>
            <p:cNvPr id="20" name="Freeform 8">
              <a:extLst>
                <a:ext uri="{FF2B5EF4-FFF2-40B4-BE49-F238E27FC236}">
                  <a16:creationId xmlns:a16="http://schemas.microsoft.com/office/drawing/2014/main" id="{96330E33-E171-4B0F-82B5-AF7230399B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txBody>
            <a:bodyPr/>
            <a:lstStyle/>
            <a:p>
              <a:endParaRPr lang="en-CA"/>
            </a:p>
          </p:txBody>
        </p:sp>
        <p:sp>
          <p:nvSpPr>
            <p:cNvPr id="21" name="Freeform 9">
              <a:extLst>
                <a:ext uri="{FF2B5EF4-FFF2-40B4-BE49-F238E27FC236}">
                  <a16:creationId xmlns:a16="http://schemas.microsoft.com/office/drawing/2014/main" id="{332B1723-69BF-42D7-B757-0FA059E152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txBody>
            <a:bodyPr/>
            <a:lstStyle/>
            <a:p>
              <a:endParaRPr lang="en-CA"/>
            </a:p>
          </p:txBody>
        </p:sp>
        <p:sp>
          <p:nvSpPr>
            <p:cNvPr id="22" name="Freeform 10">
              <a:extLst>
                <a:ext uri="{FF2B5EF4-FFF2-40B4-BE49-F238E27FC236}">
                  <a16:creationId xmlns:a16="http://schemas.microsoft.com/office/drawing/2014/main" id="{F115D62D-1E96-48D1-A78D-D370A0BFB9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txBody>
            <a:bodyPr/>
            <a:lstStyle/>
            <a:p>
              <a:endParaRPr lang="en-CA"/>
            </a:p>
          </p:txBody>
        </p:sp>
        <p:sp>
          <p:nvSpPr>
            <p:cNvPr id="23" name="Freeform 11">
              <a:extLst>
                <a:ext uri="{FF2B5EF4-FFF2-40B4-BE49-F238E27FC236}">
                  <a16:creationId xmlns:a16="http://schemas.microsoft.com/office/drawing/2014/main" id="{91C2876A-169D-4822-A766-C00578C88B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txBody>
            <a:bodyPr/>
            <a:lstStyle/>
            <a:p>
              <a:endParaRPr lang="en-CA"/>
            </a:p>
          </p:txBody>
        </p:sp>
      </p:grpSp>
      <p:sp>
        <p:nvSpPr>
          <p:cNvPr id="7" name="Title 1">
            <a:extLst>
              <a:ext uri="{FF2B5EF4-FFF2-40B4-BE49-F238E27FC236}">
                <a16:creationId xmlns:a16="http://schemas.microsoft.com/office/drawing/2014/main" id="{19FEAAFD-1C9E-9233-57AF-3180961E9688}"/>
              </a:ext>
            </a:extLst>
          </p:cNvPr>
          <p:cNvSpPr txBox="1">
            <a:spLocks/>
          </p:cNvSpPr>
          <p:nvPr/>
        </p:nvSpPr>
        <p:spPr>
          <a:xfrm>
            <a:off x="4739280" y="361463"/>
            <a:ext cx="7345891" cy="1167299"/>
          </a:xfrm>
          <a:prstGeom prst="rect">
            <a:avLst/>
          </a:prstGeom>
          <a:effectLst/>
        </p:spPr>
        <p:txBody>
          <a:bodyPr vert="horz" lIns="91440" tIns="45720" rIns="91440" bIns="45720" rtlCol="0" anchor="ctr">
            <a:normAutofit fontScale="92500"/>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CA" sz="3200" b="1" dirty="0">
                <a:solidFill>
                  <a:schemeClr val="accent2">
                    <a:lumMod val="75000"/>
                  </a:schemeClr>
                </a:solidFill>
              </a:rPr>
              <a:t>Caledonia Brook Project located on trend with Newfound Gold and Marathon</a:t>
            </a:r>
          </a:p>
        </p:txBody>
      </p:sp>
      <p:sp>
        <p:nvSpPr>
          <p:cNvPr id="13" name="TextBox 12">
            <a:extLst>
              <a:ext uri="{FF2B5EF4-FFF2-40B4-BE49-F238E27FC236}">
                <a16:creationId xmlns:a16="http://schemas.microsoft.com/office/drawing/2014/main" id="{F8CDEC33-7BC1-5A44-EAFA-5E0A8C6D0A75}"/>
              </a:ext>
            </a:extLst>
          </p:cNvPr>
          <p:cNvSpPr txBox="1"/>
          <p:nvPr/>
        </p:nvSpPr>
        <p:spPr>
          <a:xfrm>
            <a:off x="10065080" y="4847827"/>
            <a:ext cx="1687456" cy="276999"/>
          </a:xfrm>
          <a:prstGeom prst="rect">
            <a:avLst/>
          </a:prstGeom>
          <a:noFill/>
        </p:spPr>
        <p:txBody>
          <a:bodyPr wrap="square" rtlCol="0">
            <a:spAutoFit/>
          </a:bodyPr>
          <a:lstStyle/>
          <a:p>
            <a:r>
              <a:rPr lang="en-CA" sz="1200" dirty="0">
                <a:solidFill>
                  <a:schemeClr val="bg1"/>
                </a:solidFill>
              </a:rPr>
              <a:t>40 Foot Shear Zone</a:t>
            </a:r>
          </a:p>
        </p:txBody>
      </p:sp>
      <p:sp>
        <p:nvSpPr>
          <p:cNvPr id="16" name="TextBox 15">
            <a:extLst>
              <a:ext uri="{FF2B5EF4-FFF2-40B4-BE49-F238E27FC236}">
                <a16:creationId xmlns:a16="http://schemas.microsoft.com/office/drawing/2014/main" id="{33A25D5B-EC95-C1C4-4A14-63B8C99F0CED}"/>
              </a:ext>
            </a:extLst>
          </p:cNvPr>
          <p:cNvSpPr txBox="1"/>
          <p:nvPr/>
        </p:nvSpPr>
        <p:spPr>
          <a:xfrm>
            <a:off x="4789978" y="5124062"/>
            <a:ext cx="1687456" cy="276999"/>
          </a:xfrm>
          <a:prstGeom prst="rect">
            <a:avLst/>
          </a:prstGeom>
          <a:noFill/>
        </p:spPr>
        <p:txBody>
          <a:bodyPr wrap="square" rtlCol="0">
            <a:spAutoFit/>
          </a:bodyPr>
          <a:lstStyle/>
          <a:p>
            <a:r>
              <a:rPr lang="en-CA" sz="1200" dirty="0">
                <a:solidFill>
                  <a:schemeClr val="bg1"/>
                </a:solidFill>
              </a:rPr>
              <a:t>North Shear Zone</a:t>
            </a:r>
          </a:p>
        </p:txBody>
      </p:sp>
      <p:pic>
        <p:nvPicPr>
          <p:cNvPr id="5" name="Picture 4">
            <a:extLst>
              <a:ext uri="{FF2B5EF4-FFF2-40B4-BE49-F238E27FC236}">
                <a16:creationId xmlns:a16="http://schemas.microsoft.com/office/drawing/2014/main" id="{FCB42DA6-2229-4D98-E968-63D2F20B5DA0}"/>
              </a:ext>
            </a:extLst>
          </p:cNvPr>
          <p:cNvPicPr>
            <a:picLocks noChangeAspect="1"/>
          </p:cNvPicPr>
          <p:nvPr/>
        </p:nvPicPr>
        <p:blipFill>
          <a:blip r:embed="rId3"/>
          <a:stretch>
            <a:fillRect/>
          </a:stretch>
        </p:blipFill>
        <p:spPr>
          <a:xfrm>
            <a:off x="5033409" y="1456939"/>
            <a:ext cx="6264576" cy="4826405"/>
          </a:xfrm>
          <a:prstGeom prst="rect">
            <a:avLst/>
          </a:prstGeom>
        </p:spPr>
      </p:pic>
      <p:pic>
        <p:nvPicPr>
          <p:cNvPr id="8" name="Picture 7" descr="A logo for a company&#10;&#10;Description automatically generated">
            <a:extLst>
              <a:ext uri="{FF2B5EF4-FFF2-40B4-BE49-F238E27FC236}">
                <a16:creationId xmlns:a16="http://schemas.microsoft.com/office/drawing/2014/main" id="{8834AFBB-B50C-4A48-4FB5-73D743BC69CD}"/>
              </a:ext>
            </a:extLst>
          </p:cNvPr>
          <p:cNvPicPr>
            <a:picLocks noChangeAspect="1"/>
          </p:cNvPicPr>
          <p:nvPr/>
        </p:nvPicPr>
        <p:blipFill rotWithShape="1">
          <a:blip r:embed="rId4"/>
          <a:srcRect t="30703" b="32801"/>
          <a:stretch/>
        </p:blipFill>
        <p:spPr>
          <a:xfrm>
            <a:off x="5255703" y="1733938"/>
            <a:ext cx="2190750" cy="543361"/>
          </a:xfrm>
          <a:prstGeom prst="rect">
            <a:avLst/>
          </a:prstGeom>
        </p:spPr>
      </p:pic>
      <p:sp>
        <p:nvSpPr>
          <p:cNvPr id="15" name="Slide Number Placeholder 14">
            <a:extLst>
              <a:ext uri="{FF2B5EF4-FFF2-40B4-BE49-F238E27FC236}">
                <a16:creationId xmlns:a16="http://schemas.microsoft.com/office/drawing/2014/main" id="{47126D3D-C56D-6883-3D3A-CE2215EE2BD0}"/>
              </a:ext>
            </a:extLst>
          </p:cNvPr>
          <p:cNvSpPr>
            <a:spLocks noGrp="1"/>
          </p:cNvSpPr>
          <p:nvPr>
            <p:ph type="sldNum" sz="quarter" idx="12"/>
          </p:nvPr>
        </p:nvSpPr>
        <p:spPr/>
        <p:txBody>
          <a:bodyPr/>
          <a:lstStyle/>
          <a:p>
            <a:fld id="{D57F1E4F-1CFF-5643-939E-217C01CDF565}" type="slidenum">
              <a:rPr lang="en-US" smtClean="0"/>
              <a:pPr/>
              <a:t>15</a:t>
            </a:fld>
            <a:endParaRPr lang="en-US" dirty="0"/>
          </a:p>
        </p:txBody>
      </p:sp>
    </p:spTree>
    <p:extLst>
      <p:ext uri="{BB962C8B-B14F-4D97-AF65-F5344CB8AC3E}">
        <p14:creationId xmlns:p14="http://schemas.microsoft.com/office/powerpoint/2010/main" val="4124578139"/>
      </p:ext>
    </p:extLst>
  </p:cSld>
  <p:clrMapOvr>
    <a:masterClrMapping/>
  </p:clrMapOvr>
  <mc:AlternateContent xmlns:mc="http://schemas.openxmlformats.org/markup-compatibility/2006" xmlns:p14="http://schemas.microsoft.com/office/powerpoint/2010/main">
    <mc:Choice Requires="p14">
      <p:transition spd="slow" p14:dur="800">
        <p14:flythrough dir="out"/>
        <p:sndAc>
          <p:stSnd>
            <p:snd r:embed="rId2" name="whoosh.wav"/>
          </p:stSnd>
        </p:sndAc>
      </p:transition>
    </mc:Choice>
    <mc:Fallback xmlns="">
      <p:transition spd="slow">
        <p:fade/>
        <p:sndAc>
          <p:stSnd>
            <p:snd r:embed="rId5" name="whoosh.wav"/>
          </p:stSnd>
        </p:sndAc>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12">
            <a:extLst>
              <a:ext uri="{FF2B5EF4-FFF2-40B4-BE49-F238E27FC236}">
                <a16:creationId xmlns:a16="http://schemas.microsoft.com/office/drawing/2014/main" id="{94C52C56-BEF2-4E22-8C8E-A7AC96B03A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4">
            <a:extLst>
              <a:ext uri="{FF2B5EF4-FFF2-40B4-BE49-F238E27FC236}">
                <a16:creationId xmlns:a16="http://schemas.microsoft.com/office/drawing/2014/main" id="{42285737-90EE-47DC-AC80-8AE156B119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 y="-1"/>
            <a:ext cx="4403709" cy="6858001"/>
          </a:xfrm>
          <a:custGeom>
            <a:avLst/>
            <a:gdLst>
              <a:gd name="connsiteX0" fmla="*/ 3223890 w 4403709"/>
              <a:gd name="connsiteY0" fmla="*/ 6858001 h 6858001"/>
              <a:gd name="connsiteX1" fmla="*/ 4101908 w 4403709"/>
              <a:gd name="connsiteY1" fmla="*/ 6858001 h 6858001"/>
              <a:gd name="connsiteX2" fmla="*/ 3254950 w 4403709"/>
              <a:gd name="connsiteY2" fmla="*/ 1599356 h 6858001"/>
              <a:gd name="connsiteX3" fmla="*/ 3254950 w 4403709"/>
              <a:gd name="connsiteY3" fmla="*/ 1594062 h 6858001"/>
              <a:gd name="connsiteX4" fmla="*/ 4403709 w 4403709"/>
              <a:gd name="connsiteY4" fmla="*/ 0 h 6858001"/>
              <a:gd name="connsiteX5" fmla="*/ 3254950 w 4403709"/>
              <a:gd name="connsiteY5" fmla="*/ 0 h 6858001"/>
              <a:gd name="connsiteX6" fmla="*/ 2903520 w 4403709"/>
              <a:gd name="connsiteY6" fmla="*/ 0 h 6858001"/>
              <a:gd name="connsiteX7" fmla="*/ 0 w 4403709"/>
              <a:gd name="connsiteY7" fmla="*/ 0 h 6858001"/>
              <a:gd name="connsiteX8" fmla="*/ 0 w 4403709"/>
              <a:gd name="connsiteY8" fmla="*/ 6858000 h 6858001"/>
              <a:gd name="connsiteX9" fmla="*/ 3223890 w 4403709"/>
              <a:gd name="connsiteY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3709" h="6858001">
                <a:moveTo>
                  <a:pt x="3223890" y="6858001"/>
                </a:moveTo>
                <a:lnTo>
                  <a:pt x="4101908" y="6858001"/>
                </a:lnTo>
                <a:lnTo>
                  <a:pt x="3254950" y="1599356"/>
                </a:lnTo>
                <a:lnTo>
                  <a:pt x="3254950" y="1594062"/>
                </a:lnTo>
                <a:lnTo>
                  <a:pt x="4403709" y="0"/>
                </a:lnTo>
                <a:lnTo>
                  <a:pt x="3254950" y="0"/>
                </a:lnTo>
                <a:lnTo>
                  <a:pt x="2903520" y="0"/>
                </a:lnTo>
                <a:lnTo>
                  <a:pt x="0" y="0"/>
                </a:lnTo>
                <a:lnTo>
                  <a:pt x="0" y="6858000"/>
                </a:lnTo>
                <a:lnTo>
                  <a:pt x="3223890" y="6858000"/>
                </a:lnTo>
                <a:close/>
              </a:path>
            </a:pathLst>
          </a:custGeom>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3D112FDD-A760-4718-ABA9-B86721AA8575}"/>
              </a:ext>
            </a:extLst>
          </p:cNvPr>
          <p:cNvSpPr>
            <a:spLocks noGrp="1"/>
          </p:cNvSpPr>
          <p:nvPr>
            <p:ph type="title"/>
          </p:nvPr>
        </p:nvSpPr>
        <p:spPr>
          <a:xfrm>
            <a:off x="272547" y="223838"/>
            <a:ext cx="3326166" cy="5105400"/>
          </a:xfrm>
        </p:spPr>
        <p:txBody>
          <a:bodyPr>
            <a:normAutofit/>
          </a:bodyPr>
          <a:lstStyle/>
          <a:p>
            <a:r>
              <a:rPr lang="en-CA" dirty="0">
                <a:solidFill>
                  <a:srgbClr val="FFFFFF"/>
                </a:solidFill>
              </a:rPr>
              <a:t>Newfoundland Project</a:t>
            </a:r>
          </a:p>
        </p:txBody>
      </p:sp>
      <p:grpSp>
        <p:nvGrpSpPr>
          <p:cNvPr id="12" name="Group 16">
            <a:extLst>
              <a:ext uri="{FF2B5EF4-FFF2-40B4-BE49-F238E27FC236}">
                <a16:creationId xmlns:a16="http://schemas.microsoft.com/office/drawing/2014/main" id="{B57BDC17-F1B3-455F-BBF1-680AA1F25C0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15292" y="0"/>
            <a:ext cx="2436813" cy="6858001"/>
            <a:chOff x="1320800" y="0"/>
            <a:chExt cx="2436813" cy="6858001"/>
          </a:xfrm>
        </p:grpSpPr>
        <p:sp>
          <p:nvSpPr>
            <p:cNvPr id="18" name="Freeform 6">
              <a:extLst>
                <a:ext uri="{FF2B5EF4-FFF2-40B4-BE49-F238E27FC236}">
                  <a16:creationId xmlns:a16="http://schemas.microsoft.com/office/drawing/2014/main" id="{64E2FA9A-FEF7-4501-B0EB-5E45EDD217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txBody>
            <a:bodyPr/>
            <a:lstStyle/>
            <a:p>
              <a:endParaRPr lang="en-CA"/>
            </a:p>
          </p:txBody>
        </p:sp>
        <p:sp>
          <p:nvSpPr>
            <p:cNvPr id="19" name="Freeform 7">
              <a:extLst>
                <a:ext uri="{FF2B5EF4-FFF2-40B4-BE49-F238E27FC236}">
                  <a16:creationId xmlns:a16="http://schemas.microsoft.com/office/drawing/2014/main" id="{BC38192B-B4CB-47D4-A3B1-10010247F1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txBody>
            <a:bodyPr/>
            <a:lstStyle/>
            <a:p>
              <a:endParaRPr lang="en-CA"/>
            </a:p>
          </p:txBody>
        </p:sp>
        <p:sp>
          <p:nvSpPr>
            <p:cNvPr id="20" name="Freeform 8">
              <a:extLst>
                <a:ext uri="{FF2B5EF4-FFF2-40B4-BE49-F238E27FC236}">
                  <a16:creationId xmlns:a16="http://schemas.microsoft.com/office/drawing/2014/main" id="{96330E33-E171-4B0F-82B5-AF7230399B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txBody>
            <a:bodyPr/>
            <a:lstStyle/>
            <a:p>
              <a:endParaRPr lang="en-CA"/>
            </a:p>
          </p:txBody>
        </p:sp>
        <p:sp>
          <p:nvSpPr>
            <p:cNvPr id="21" name="Freeform 9">
              <a:extLst>
                <a:ext uri="{FF2B5EF4-FFF2-40B4-BE49-F238E27FC236}">
                  <a16:creationId xmlns:a16="http://schemas.microsoft.com/office/drawing/2014/main" id="{332B1723-69BF-42D7-B757-0FA059E152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txBody>
            <a:bodyPr/>
            <a:lstStyle/>
            <a:p>
              <a:endParaRPr lang="en-CA"/>
            </a:p>
          </p:txBody>
        </p:sp>
        <p:sp>
          <p:nvSpPr>
            <p:cNvPr id="22" name="Freeform 10">
              <a:extLst>
                <a:ext uri="{FF2B5EF4-FFF2-40B4-BE49-F238E27FC236}">
                  <a16:creationId xmlns:a16="http://schemas.microsoft.com/office/drawing/2014/main" id="{F115D62D-1E96-48D1-A78D-D370A0BFB9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txBody>
            <a:bodyPr/>
            <a:lstStyle/>
            <a:p>
              <a:endParaRPr lang="en-CA"/>
            </a:p>
          </p:txBody>
        </p:sp>
        <p:sp>
          <p:nvSpPr>
            <p:cNvPr id="23" name="Freeform 11">
              <a:extLst>
                <a:ext uri="{FF2B5EF4-FFF2-40B4-BE49-F238E27FC236}">
                  <a16:creationId xmlns:a16="http://schemas.microsoft.com/office/drawing/2014/main" id="{91C2876A-169D-4822-A766-C00578C88B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txBody>
            <a:bodyPr/>
            <a:lstStyle/>
            <a:p>
              <a:endParaRPr lang="en-CA"/>
            </a:p>
          </p:txBody>
        </p:sp>
      </p:grpSp>
      <p:sp>
        <p:nvSpPr>
          <p:cNvPr id="7" name="Title 1">
            <a:extLst>
              <a:ext uri="{FF2B5EF4-FFF2-40B4-BE49-F238E27FC236}">
                <a16:creationId xmlns:a16="http://schemas.microsoft.com/office/drawing/2014/main" id="{19FEAAFD-1C9E-9233-57AF-3180961E9688}"/>
              </a:ext>
            </a:extLst>
          </p:cNvPr>
          <p:cNvSpPr txBox="1">
            <a:spLocks/>
          </p:cNvSpPr>
          <p:nvPr/>
        </p:nvSpPr>
        <p:spPr>
          <a:xfrm>
            <a:off x="4739280" y="361463"/>
            <a:ext cx="7345891" cy="1167299"/>
          </a:xfrm>
          <a:prstGeom prst="rect">
            <a:avLst/>
          </a:prstGeom>
          <a:effectLst/>
        </p:spPr>
        <p:txBody>
          <a:bodyPr vert="horz" lIns="91440" tIns="45720" rIns="91440" bIns="45720" rtlCol="0" anchor="ctr">
            <a:normAutofit fontScale="92500"/>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CA" sz="3200" b="1" dirty="0">
                <a:solidFill>
                  <a:schemeClr val="accent2">
                    <a:lumMod val="75000"/>
                  </a:schemeClr>
                </a:solidFill>
              </a:rPr>
              <a:t>Caledonia Brook Project located on trend with Newfound Gold and Marathon</a:t>
            </a:r>
          </a:p>
        </p:txBody>
      </p:sp>
      <p:sp>
        <p:nvSpPr>
          <p:cNvPr id="13" name="TextBox 12">
            <a:extLst>
              <a:ext uri="{FF2B5EF4-FFF2-40B4-BE49-F238E27FC236}">
                <a16:creationId xmlns:a16="http://schemas.microsoft.com/office/drawing/2014/main" id="{F8CDEC33-7BC1-5A44-EAFA-5E0A8C6D0A75}"/>
              </a:ext>
            </a:extLst>
          </p:cNvPr>
          <p:cNvSpPr txBox="1"/>
          <p:nvPr/>
        </p:nvSpPr>
        <p:spPr>
          <a:xfrm>
            <a:off x="10065080" y="4847827"/>
            <a:ext cx="1687456" cy="276999"/>
          </a:xfrm>
          <a:prstGeom prst="rect">
            <a:avLst/>
          </a:prstGeom>
          <a:noFill/>
        </p:spPr>
        <p:txBody>
          <a:bodyPr wrap="square" rtlCol="0">
            <a:spAutoFit/>
          </a:bodyPr>
          <a:lstStyle/>
          <a:p>
            <a:r>
              <a:rPr lang="en-CA" sz="1200" dirty="0">
                <a:solidFill>
                  <a:schemeClr val="bg1"/>
                </a:solidFill>
              </a:rPr>
              <a:t>40 Foot Shear Zone</a:t>
            </a:r>
          </a:p>
        </p:txBody>
      </p:sp>
      <p:sp>
        <p:nvSpPr>
          <p:cNvPr id="16" name="TextBox 15">
            <a:extLst>
              <a:ext uri="{FF2B5EF4-FFF2-40B4-BE49-F238E27FC236}">
                <a16:creationId xmlns:a16="http://schemas.microsoft.com/office/drawing/2014/main" id="{33A25D5B-EC95-C1C4-4A14-63B8C99F0CED}"/>
              </a:ext>
            </a:extLst>
          </p:cNvPr>
          <p:cNvSpPr txBox="1"/>
          <p:nvPr/>
        </p:nvSpPr>
        <p:spPr>
          <a:xfrm>
            <a:off x="4789978" y="5124062"/>
            <a:ext cx="1687456" cy="276999"/>
          </a:xfrm>
          <a:prstGeom prst="rect">
            <a:avLst/>
          </a:prstGeom>
          <a:noFill/>
        </p:spPr>
        <p:txBody>
          <a:bodyPr wrap="square" rtlCol="0">
            <a:spAutoFit/>
          </a:bodyPr>
          <a:lstStyle/>
          <a:p>
            <a:r>
              <a:rPr lang="en-CA" sz="1200" dirty="0">
                <a:solidFill>
                  <a:schemeClr val="bg1"/>
                </a:solidFill>
              </a:rPr>
              <a:t>North Shear Zone</a:t>
            </a:r>
          </a:p>
        </p:txBody>
      </p:sp>
      <p:pic>
        <p:nvPicPr>
          <p:cNvPr id="4" name="Picture 3">
            <a:extLst>
              <a:ext uri="{FF2B5EF4-FFF2-40B4-BE49-F238E27FC236}">
                <a16:creationId xmlns:a16="http://schemas.microsoft.com/office/drawing/2014/main" id="{C96950A8-F5D7-4DC6-5225-BA9623375AE5}"/>
              </a:ext>
            </a:extLst>
          </p:cNvPr>
          <p:cNvPicPr>
            <a:picLocks noChangeAspect="1"/>
          </p:cNvPicPr>
          <p:nvPr/>
        </p:nvPicPr>
        <p:blipFill rotWithShape="1">
          <a:blip r:embed="rId3"/>
          <a:srcRect b="16373"/>
          <a:stretch/>
        </p:blipFill>
        <p:spPr>
          <a:xfrm>
            <a:off x="5772065" y="1595533"/>
            <a:ext cx="5455374" cy="4967281"/>
          </a:xfrm>
          <a:prstGeom prst="rect">
            <a:avLst/>
          </a:prstGeom>
        </p:spPr>
      </p:pic>
      <p:sp>
        <p:nvSpPr>
          <p:cNvPr id="14" name="Slide Number Placeholder 13">
            <a:extLst>
              <a:ext uri="{FF2B5EF4-FFF2-40B4-BE49-F238E27FC236}">
                <a16:creationId xmlns:a16="http://schemas.microsoft.com/office/drawing/2014/main" id="{306CF650-B426-C05E-8820-00E47594EDCD}"/>
              </a:ext>
            </a:extLst>
          </p:cNvPr>
          <p:cNvSpPr>
            <a:spLocks noGrp="1"/>
          </p:cNvSpPr>
          <p:nvPr>
            <p:ph type="sldNum" sz="quarter" idx="12"/>
          </p:nvPr>
        </p:nvSpPr>
        <p:spPr/>
        <p:txBody>
          <a:bodyPr/>
          <a:lstStyle/>
          <a:p>
            <a:fld id="{D57F1E4F-1CFF-5643-939E-217C01CDF565}" type="slidenum">
              <a:rPr lang="en-US" smtClean="0"/>
              <a:pPr/>
              <a:t>16</a:t>
            </a:fld>
            <a:endParaRPr lang="en-US" dirty="0"/>
          </a:p>
        </p:txBody>
      </p:sp>
    </p:spTree>
    <p:extLst>
      <p:ext uri="{BB962C8B-B14F-4D97-AF65-F5344CB8AC3E}">
        <p14:creationId xmlns:p14="http://schemas.microsoft.com/office/powerpoint/2010/main" val="3068665931"/>
      </p:ext>
    </p:extLst>
  </p:cSld>
  <p:clrMapOvr>
    <a:masterClrMapping/>
  </p:clrMapOvr>
  <mc:AlternateContent xmlns:mc="http://schemas.openxmlformats.org/markup-compatibility/2006" xmlns:p14="http://schemas.microsoft.com/office/powerpoint/2010/main">
    <mc:Choice Requires="p14">
      <p:transition spd="slow" p14:dur="800">
        <p14:flythrough dir="out"/>
        <p:sndAc>
          <p:stSnd>
            <p:snd r:embed="rId2" name="whoosh.wav"/>
          </p:stSnd>
        </p:sndAc>
      </p:transition>
    </mc:Choice>
    <mc:Fallback xmlns="">
      <p:transition spd="slow">
        <p:fade/>
        <p:sndAc>
          <p:stSnd>
            <p:snd r:embed="rId4" name="whoosh.wav"/>
          </p:stSnd>
        </p:sndAc>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12">
            <a:extLst>
              <a:ext uri="{FF2B5EF4-FFF2-40B4-BE49-F238E27FC236}">
                <a16:creationId xmlns:a16="http://schemas.microsoft.com/office/drawing/2014/main" id="{94C52C56-BEF2-4E22-8C8E-A7AC96B03A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4">
            <a:extLst>
              <a:ext uri="{FF2B5EF4-FFF2-40B4-BE49-F238E27FC236}">
                <a16:creationId xmlns:a16="http://schemas.microsoft.com/office/drawing/2014/main" id="{42285737-90EE-47DC-AC80-8AE156B119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 y="-1"/>
            <a:ext cx="4403709" cy="6858001"/>
          </a:xfrm>
          <a:custGeom>
            <a:avLst/>
            <a:gdLst>
              <a:gd name="connsiteX0" fmla="*/ 3223890 w 4403709"/>
              <a:gd name="connsiteY0" fmla="*/ 6858001 h 6858001"/>
              <a:gd name="connsiteX1" fmla="*/ 4101908 w 4403709"/>
              <a:gd name="connsiteY1" fmla="*/ 6858001 h 6858001"/>
              <a:gd name="connsiteX2" fmla="*/ 3254950 w 4403709"/>
              <a:gd name="connsiteY2" fmla="*/ 1599356 h 6858001"/>
              <a:gd name="connsiteX3" fmla="*/ 3254950 w 4403709"/>
              <a:gd name="connsiteY3" fmla="*/ 1594062 h 6858001"/>
              <a:gd name="connsiteX4" fmla="*/ 4403709 w 4403709"/>
              <a:gd name="connsiteY4" fmla="*/ 0 h 6858001"/>
              <a:gd name="connsiteX5" fmla="*/ 3254950 w 4403709"/>
              <a:gd name="connsiteY5" fmla="*/ 0 h 6858001"/>
              <a:gd name="connsiteX6" fmla="*/ 2903520 w 4403709"/>
              <a:gd name="connsiteY6" fmla="*/ 0 h 6858001"/>
              <a:gd name="connsiteX7" fmla="*/ 0 w 4403709"/>
              <a:gd name="connsiteY7" fmla="*/ 0 h 6858001"/>
              <a:gd name="connsiteX8" fmla="*/ 0 w 4403709"/>
              <a:gd name="connsiteY8" fmla="*/ 6858000 h 6858001"/>
              <a:gd name="connsiteX9" fmla="*/ 3223890 w 4403709"/>
              <a:gd name="connsiteY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3709" h="6858001">
                <a:moveTo>
                  <a:pt x="3223890" y="6858001"/>
                </a:moveTo>
                <a:lnTo>
                  <a:pt x="4101908" y="6858001"/>
                </a:lnTo>
                <a:lnTo>
                  <a:pt x="3254950" y="1599356"/>
                </a:lnTo>
                <a:lnTo>
                  <a:pt x="3254950" y="1594062"/>
                </a:lnTo>
                <a:lnTo>
                  <a:pt x="4403709" y="0"/>
                </a:lnTo>
                <a:lnTo>
                  <a:pt x="3254950" y="0"/>
                </a:lnTo>
                <a:lnTo>
                  <a:pt x="2903520" y="0"/>
                </a:lnTo>
                <a:lnTo>
                  <a:pt x="0" y="0"/>
                </a:lnTo>
                <a:lnTo>
                  <a:pt x="0" y="6858000"/>
                </a:lnTo>
                <a:lnTo>
                  <a:pt x="3223890" y="6858000"/>
                </a:lnTo>
                <a:close/>
              </a:path>
            </a:pathLst>
          </a:custGeom>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3D112FDD-A760-4718-ABA9-B86721AA8575}"/>
              </a:ext>
            </a:extLst>
          </p:cNvPr>
          <p:cNvSpPr>
            <a:spLocks noGrp="1"/>
          </p:cNvSpPr>
          <p:nvPr>
            <p:ph type="title"/>
          </p:nvPr>
        </p:nvSpPr>
        <p:spPr>
          <a:xfrm>
            <a:off x="272547" y="223838"/>
            <a:ext cx="3326166" cy="5105400"/>
          </a:xfrm>
        </p:spPr>
        <p:txBody>
          <a:bodyPr>
            <a:normAutofit/>
          </a:bodyPr>
          <a:lstStyle/>
          <a:p>
            <a:r>
              <a:rPr lang="en-CA" dirty="0">
                <a:solidFill>
                  <a:srgbClr val="FFFFFF"/>
                </a:solidFill>
              </a:rPr>
              <a:t>Newfoundland Project</a:t>
            </a:r>
          </a:p>
        </p:txBody>
      </p:sp>
      <p:grpSp>
        <p:nvGrpSpPr>
          <p:cNvPr id="12" name="Group 16">
            <a:extLst>
              <a:ext uri="{FF2B5EF4-FFF2-40B4-BE49-F238E27FC236}">
                <a16:creationId xmlns:a16="http://schemas.microsoft.com/office/drawing/2014/main" id="{B57BDC17-F1B3-455F-BBF1-680AA1F25C0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15292" y="0"/>
            <a:ext cx="2436813" cy="6858001"/>
            <a:chOff x="1320800" y="0"/>
            <a:chExt cx="2436813" cy="6858001"/>
          </a:xfrm>
        </p:grpSpPr>
        <p:sp>
          <p:nvSpPr>
            <p:cNvPr id="18" name="Freeform 6">
              <a:extLst>
                <a:ext uri="{FF2B5EF4-FFF2-40B4-BE49-F238E27FC236}">
                  <a16:creationId xmlns:a16="http://schemas.microsoft.com/office/drawing/2014/main" id="{64E2FA9A-FEF7-4501-B0EB-5E45EDD217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txBody>
            <a:bodyPr/>
            <a:lstStyle/>
            <a:p>
              <a:endParaRPr lang="en-CA"/>
            </a:p>
          </p:txBody>
        </p:sp>
        <p:sp>
          <p:nvSpPr>
            <p:cNvPr id="19" name="Freeform 7">
              <a:extLst>
                <a:ext uri="{FF2B5EF4-FFF2-40B4-BE49-F238E27FC236}">
                  <a16:creationId xmlns:a16="http://schemas.microsoft.com/office/drawing/2014/main" id="{BC38192B-B4CB-47D4-A3B1-10010247F1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txBody>
            <a:bodyPr/>
            <a:lstStyle/>
            <a:p>
              <a:endParaRPr lang="en-CA"/>
            </a:p>
          </p:txBody>
        </p:sp>
        <p:sp>
          <p:nvSpPr>
            <p:cNvPr id="20" name="Freeform 8">
              <a:extLst>
                <a:ext uri="{FF2B5EF4-FFF2-40B4-BE49-F238E27FC236}">
                  <a16:creationId xmlns:a16="http://schemas.microsoft.com/office/drawing/2014/main" id="{96330E33-E171-4B0F-82B5-AF7230399B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txBody>
            <a:bodyPr/>
            <a:lstStyle/>
            <a:p>
              <a:endParaRPr lang="en-CA"/>
            </a:p>
          </p:txBody>
        </p:sp>
        <p:sp>
          <p:nvSpPr>
            <p:cNvPr id="21" name="Freeform 9">
              <a:extLst>
                <a:ext uri="{FF2B5EF4-FFF2-40B4-BE49-F238E27FC236}">
                  <a16:creationId xmlns:a16="http://schemas.microsoft.com/office/drawing/2014/main" id="{332B1723-69BF-42D7-B757-0FA059E152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txBody>
            <a:bodyPr/>
            <a:lstStyle/>
            <a:p>
              <a:endParaRPr lang="en-CA"/>
            </a:p>
          </p:txBody>
        </p:sp>
        <p:sp>
          <p:nvSpPr>
            <p:cNvPr id="22" name="Freeform 10">
              <a:extLst>
                <a:ext uri="{FF2B5EF4-FFF2-40B4-BE49-F238E27FC236}">
                  <a16:creationId xmlns:a16="http://schemas.microsoft.com/office/drawing/2014/main" id="{F115D62D-1E96-48D1-A78D-D370A0BFB9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txBody>
            <a:bodyPr/>
            <a:lstStyle/>
            <a:p>
              <a:endParaRPr lang="en-CA"/>
            </a:p>
          </p:txBody>
        </p:sp>
        <p:sp>
          <p:nvSpPr>
            <p:cNvPr id="23" name="Freeform 11">
              <a:extLst>
                <a:ext uri="{FF2B5EF4-FFF2-40B4-BE49-F238E27FC236}">
                  <a16:creationId xmlns:a16="http://schemas.microsoft.com/office/drawing/2014/main" id="{91C2876A-169D-4822-A766-C00578C88B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txBody>
            <a:bodyPr/>
            <a:lstStyle/>
            <a:p>
              <a:endParaRPr lang="en-CA"/>
            </a:p>
          </p:txBody>
        </p:sp>
      </p:grpSp>
      <p:sp>
        <p:nvSpPr>
          <p:cNvPr id="7" name="Title 1">
            <a:extLst>
              <a:ext uri="{FF2B5EF4-FFF2-40B4-BE49-F238E27FC236}">
                <a16:creationId xmlns:a16="http://schemas.microsoft.com/office/drawing/2014/main" id="{19FEAAFD-1C9E-9233-57AF-3180961E9688}"/>
              </a:ext>
            </a:extLst>
          </p:cNvPr>
          <p:cNvSpPr txBox="1">
            <a:spLocks/>
          </p:cNvSpPr>
          <p:nvPr/>
        </p:nvSpPr>
        <p:spPr>
          <a:xfrm>
            <a:off x="4739280" y="361463"/>
            <a:ext cx="7345891" cy="1167299"/>
          </a:xfrm>
          <a:prstGeom prst="rect">
            <a:avLst/>
          </a:prstGeom>
          <a:effectLst/>
        </p:spPr>
        <p:txBody>
          <a:bodyPr vert="horz" lIns="91440" tIns="45720" rIns="91440" bIns="45720" rtlCol="0" anchor="ctr">
            <a:normAutofit fontScale="92500"/>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CA" sz="3200" b="1" dirty="0">
                <a:solidFill>
                  <a:schemeClr val="accent2">
                    <a:lumMod val="75000"/>
                  </a:schemeClr>
                </a:solidFill>
              </a:rPr>
              <a:t>Caledonia Brook Project located on trend with Newfound Gold and Marathon</a:t>
            </a:r>
          </a:p>
        </p:txBody>
      </p:sp>
      <p:sp>
        <p:nvSpPr>
          <p:cNvPr id="13" name="TextBox 12">
            <a:extLst>
              <a:ext uri="{FF2B5EF4-FFF2-40B4-BE49-F238E27FC236}">
                <a16:creationId xmlns:a16="http://schemas.microsoft.com/office/drawing/2014/main" id="{F8CDEC33-7BC1-5A44-EAFA-5E0A8C6D0A75}"/>
              </a:ext>
            </a:extLst>
          </p:cNvPr>
          <p:cNvSpPr txBox="1"/>
          <p:nvPr/>
        </p:nvSpPr>
        <p:spPr>
          <a:xfrm>
            <a:off x="10065080" y="4847827"/>
            <a:ext cx="1687456" cy="276999"/>
          </a:xfrm>
          <a:prstGeom prst="rect">
            <a:avLst/>
          </a:prstGeom>
          <a:noFill/>
        </p:spPr>
        <p:txBody>
          <a:bodyPr wrap="square" rtlCol="0">
            <a:spAutoFit/>
          </a:bodyPr>
          <a:lstStyle/>
          <a:p>
            <a:r>
              <a:rPr lang="en-CA" sz="1200" dirty="0">
                <a:solidFill>
                  <a:schemeClr val="bg1"/>
                </a:solidFill>
              </a:rPr>
              <a:t>40 Foot Shear Zone</a:t>
            </a:r>
          </a:p>
        </p:txBody>
      </p:sp>
      <p:sp>
        <p:nvSpPr>
          <p:cNvPr id="16" name="TextBox 15">
            <a:extLst>
              <a:ext uri="{FF2B5EF4-FFF2-40B4-BE49-F238E27FC236}">
                <a16:creationId xmlns:a16="http://schemas.microsoft.com/office/drawing/2014/main" id="{33A25D5B-EC95-C1C4-4A14-63B8C99F0CED}"/>
              </a:ext>
            </a:extLst>
          </p:cNvPr>
          <p:cNvSpPr txBox="1"/>
          <p:nvPr/>
        </p:nvSpPr>
        <p:spPr>
          <a:xfrm>
            <a:off x="4789978" y="5124062"/>
            <a:ext cx="1687456" cy="276999"/>
          </a:xfrm>
          <a:prstGeom prst="rect">
            <a:avLst/>
          </a:prstGeom>
          <a:noFill/>
        </p:spPr>
        <p:txBody>
          <a:bodyPr wrap="square" rtlCol="0">
            <a:spAutoFit/>
          </a:bodyPr>
          <a:lstStyle/>
          <a:p>
            <a:r>
              <a:rPr lang="en-CA" sz="1200" dirty="0">
                <a:solidFill>
                  <a:schemeClr val="bg1"/>
                </a:solidFill>
              </a:rPr>
              <a:t>North Shear Zone</a:t>
            </a:r>
          </a:p>
        </p:txBody>
      </p:sp>
      <p:sp>
        <p:nvSpPr>
          <p:cNvPr id="14" name="Slide Number Placeholder 13">
            <a:extLst>
              <a:ext uri="{FF2B5EF4-FFF2-40B4-BE49-F238E27FC236}">
                <a16:creationId xmlns:a16="http://schemas.microsoft.com/office/drawing/2014/main" id="{306CF650-B426-C05E-8820-00E47594EDCD}"/>
              </a:ext>
            </a:extLst>
          </p:cNvPr>
          <p:cNvSpPr>
            <a:spLocks noGrp="1"/>
          </p:cNvSpPr>
          <p:nvPr>
            <p:ph type="sldNum" sz="quarter" idx="12"/>
          </p:nvPr>
        </p:nvSpPr>
        <p:spPr/>
        <p:txBody>
          <a:bodyPr/>
          <a:lstStyle/>
          <a:p>
            <a:fld id="{D57F1E4F-1CFF-5643-939E-217C01CDF565}" type="slidenum">
              <a:rPr lang="en-US" smtClean="0"/>
              <a:pPr/>
              <a:t>17</a:t>
            </a:fld>
            <a:endParaRPr lang="en-US" dirty="0"/>
          </a:p>
        </p:txBody>
      </p:sp>
      <p:pic>
        <p:nvPicPr>
          <p:cNvPr id="5" name="Picture 4">
            <a:extLst>
              <a:ext uri="{FF2B5EF4-FFF2-40B4-BE49-F238E27FC236}">
                <a16:creationId xmlns:a16="http://schemas.microsoft.com/office/drawing/2014/main" id="{F788E513-1577-F688-7942-F027D45EF1FB}"/>
              </a:ext>
            </a:extLst>
          </p:cNvPr>
          <p:cNvPicPr>
            <a:picLocks noChangeAspect="1"/>
          </p:cNvPicPr>
          <p:nvPr/>
        </p:nvPicPr>
        <p:blipFill>
          <a:blip r:embed="rId3"/>
          <a:stretch>
            <a:fillRect/>
          </a:stretch>
        </p:blipFill>
        <p:spPr>
          <a:xfrm>
            <a:off x="5243986" y="1691075"/>
            <a:ext cx="5907452" cy="4446217"/>
          </a:xfrm>
          <a:prstGeom prst="rect">
            <a:avLst/>
          </a:prstGeom>
        </p:spPr>
      </p:pic>
    </p:spTree>
    <p:extLst>
      <p:ext uri="{BB962C8B-B14F-4D97-AF65-F5344CB8AC3E}">
        <p14:creationId xmlns:p14="http://schemas.microsoft.com/office/powerpoint/2010/main" val="3966323250"/>
      </p:ext>
    </p:extLst>
  </p:cSld>
  <p:clrMapOvr>
    <a:masterClrMapping/>
  </p:clrMapOvr>
  <mc:AlternateContent xmlns:mc="http://schemas.openxmlformats.org/markup-compatibility/2006" xmlns:p14="http://schemas.microsoft.com/office/powerpoint/2010/main">
    <mc:Choice Requires="p14">
      <p:transition spd="slow" p14:dur="800">
        <p14:flythrough dir="out"/>
        <p:sndAc>
          <p:stSnd>
            <p:snd r:embed="rId2" name="whoosh.wav"/>
          </p:stSnd>
        </p:sndAc>
      </p:transition>
    </mc:Choice>
    <mc:Fallback xmlns="">
      <p:transition spd="slow">
        <p:fade/>
        <p:sndAc>
          <p:stSnd>
            <p:snd r:embed="rId4" name="whoosh.wav"/>
          </p:stSnd>
        </p:sndAc>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stock chart with orange graphs and numbers">
            <a:extLst>
              <a:ext uri="{FF2B5EF4-FFF2-40B4-BE49-F238E27FC236}">
                <a16:creationId xmlns:a16="http://schemas.microsoft.com/office/drawing/2014/main" id="{38919A1F-2938-F024-7BBD-718DCDF2C580}"/>
              </a:ext>
            </a:extLst>
          </p:cNvPr>
          <p:cNvPicPr>
            <a:picLocks noChangeAspect="1"/>
          </p:cNvPicPr>
          <p:nvPr/>
        </p:nvPicPr>
        <p:blipFill rotWithShape="1">
          <a:blip r:embed="rId3"/>
          <a:srcRect l="43067" t="9091" r="15111"/>
          <a:stretch/>
        </p:blipFill>
        <p:spPr>
          <a:xfrm>
            <a:off x="20" y="10"/>
            <a:ext cx="4726526" cy="6857990"/>
          </a:xfrm>
          <a:prstGeom prst="rect">
            <a:avLst/>
          </a:prstGeom>
        </p:spPr>
      </p:pic>
      <p:sp useBgFill="1">
        <p:nvSpPr>
          <p:cNvPr id="86" name="Rectangle 71">
            <a:extLst>
              <a:ext uri="{FF2B5EF4-FFF2-40B4-BE49-F238E27FC236}">
                <a16:creationId xmlns:a16="http://schemas.microsoft.com/office/drawing/2014/main" id="{68375697-2869-412A-AEB4-B32967993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7" name="Group 73">
            <a:extLst>
              <a:ext uri="{FF2B5EF4-FFF2-40B4-BE49-F238E27FC236}">
                <a16:creationId xmlns:a16="http://schemas.microsoft.com/office/drawing/2014/main" id="{2DE9E2D4-C94D-4382-BD75-9A451C3DC7F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290265" y="-12875"/>
            <a:ext cx="2604396" cy="6890194"/>
            <a:chOff x="2199787" y="-12875"/>
            <a:chExt cx="2679011" cy="6890194"/>
          </a:xfrm>
        </p:grpSpPr>
        <p:sp useBgFill="1">
          <p:nvSpPr>
            <p:cNvPr id="88" name="Rectangle 19">
              <a:extLst>
                <a:ext uri="{FF2B5EF4-FFF2-40B4-BE49-F238E27FC236}">
                  <a16:creationId xmlns:a16="http://schemas.microsoft.com/office/drawing/2014/main" id="{8348A120-519A-4F2A-BE9F-C1CC48B109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white">
            <a:xfrm>
              <a:off x="2199787" y="-12875"/>
              <a:ext cx="2679011" cy="5301468"/>
            </a:xfrm>
            <a:custGeom>
              <a:avLst/>
              <a:gdLst>
                <a:gd name="connsiteX0" fmla="*/ 0 w 2570017"/>
                <a:gd name="connsiteY0" fmla="*/ 0 h 2554287"/>
                <a:gd name="connsiteX1" fmla="*/ 2570017 w 2570017"/>
                <a:gd name="connsiteY1" fmla="*/ 0 h 2554287"/>
                <a:gd name="connsiteX2" fmla="*/ 2570017 w 2570017"/>
                <a:gd name="connsiteY2" fmla="*/ 2554287 h 2554287"/>
                <a:gd name="connsiteX3" fmla="*/ 0 w 2570017"/>
                <a:gd name="connsiteY3" fmla="*/ 2554287 h 2554287"/>
                <a:gd name="connsiteX4" fmla="*/ 0 w 2570017"/>
                <a:gd name="connsiteY4" fmla="*/ 0 h 2554287"/>
                <a:gd name="connsiteX0" fmla="*/ 904009 w 2570017"/>
                <a:gd name="connsiteY0" fmla="*/ 0 h 2554287"/>
                <a:gd name="connsiteX1" fmla="*/ 2570017 w 2570017"/>
                <a:gd name="connsiteY1" fmla="*/ 0 h 2554287"/>
                <a:gd name="connsiteX2" fmla="*/ 2570017 w 2570017"/>
                <a:gd name="connsiteY2" fmla="*/ 2554287 h 2554287"/>
                <a:gd name="connsiteX3" fmla="*/ 0 w 2570017"/>
                <a:gd name="connsiteY3" fmla="*/ 2554287 h 2554287"/>
                <a:gd name="connsiteX4" fmla="*/ 904009 w 2570017"/>
                <a:gd name="connsiteY4" fmla="*/ 0 h 2554287"/>
                <a:gd name="connsiteX0" fmla="*/ 644236 w 2570017"/>
                <a:gd name="connsiteY0" fmla="*/ 10391 h 2554287"/>
                <a:gd name="connsiteX1" fmla="*/ 2570017 w 2570017"/>
                <a:gd name="connsiteY1" fmla="*/ 0 h 2554287"/>
                <a:gd name="connsiteX2" fmla="*/ 2570017 w 2570017"/>
                <a:gd name="connsiteY2" fmla="*/ 2554287 h 2554287"/>
                <a:gd name="connsiteX3" fmla="*/ 0 w 2570017"/>
                <a:gd name="connsiteY3" fmla="*/ 2554287 h 2554287"/>
                <a:gd name="connsiteX4" fmla="*/ 644236 w 2570017"/>
                <a:gd name="connsiteY4" fmla="*/ 10391 h 2554287"/>
                <a:gd name="connsiteX0" fmla="*/ 633845 w 2570017"/>
                <a:gd name="connsiteY0" fmla="*/ 0 h 2554287"/>
                <a:gd name="connsiteX1" fmla="*/ 2570017 w 2570017"/>
                <a:gd name="connsiteY1" fmla="*/ 0 h 2554287"/>
                <a:gd name="connsiteX2" fmla="*/ 2570017 w 2570017"/>
                <a:gd name="connsiteY2" fmla="*/ 2554287 h 2554287"/>
                <a:gd name="connsiteX3" fmla="*/ 0 w 2570017"/>
                <a:gd name="connsiteY3" fmla="*/ 2554287 h 2554287"/>
                <a:gd name="connsiteX4" fmla="*/ 633845 w 2570017"/>
                <a:gd name="connsiteY4" fmla="*/ 0 h 2554287"/>
                <a:gd name="connsiteX0" fmla="*/ 675409 w 2611581"/>
                <a:gd name="connsiteY0" fmla="*/ 0 h 2554287"/>
                <a:gd name="connsiteX1" fmla="*/ 2611581 w 2611581"/>
                <a:gd name="connsiteY1" fmla="*/ 0 h 2554287"/>
                <a:gd name="connsiteX2" fmla="*/ 2611581 w 2611581"/>
                <a:gd name="connsiteY2" fmla="*/ 2554287 h 2554287"/>
                <a:gd name="connsiteX3" fmla="*/ 0 w 2611581"/>
                <a:gd name="connsiteY3" fmla="*/ 2554287 h 2554287"/>
                <a:gd name="connsiteX4" fmla="*/ 675409 w 2611581"/>
                <a:gd name="connsiteY4" fmla="*/ 0 h 2554287"/>
                <a:gd name="connsiteX0" fmla="*/ 650979 w 2587151"/>
                <a:gd name="connsiteY0" fmla="*/ 0 h 2554287"/>
                <a:gd name="connsiteX1" fmla="*/ 2587151 w 2587151"/>
                <a:gd name="connsiteY1" fmla="*/ 0 h 2554287"/>
                <a:gd name="connsiteX2" fmla="*/ 2587151 w 2587151"/>
                <a:gd name="connsiteY2" fmla="*/ 2554287 h 2554287"/>
                <a:gd name="connsiteX3" fmla="*/ 0 w 2587151"/>
                <a:gd name="connsiteY3" fmla="*/ 2548595 h 2554287"/>
                <a:gd name="connsiteX4" fmla="*/ 650979 w 2587151"/>
                <a:gd name="connsiteY4" fmla="*/ 0 h 2554287"/>
                <a:gd name="connsiteX0" fmla="*/ 730379 w 2587151"/>
                <a:gd name="connsiteY0" fmla="*/ 5692 h 2554287"/>
                <a:gd name="connsiteX1" fmla="*/ 2587151 w 2587151"/>
                <a:gd name="connsiteY1" fmla="*/ 0 h 2554287"/>
                <a:gd name="connsiteX2" fmla="*/ 2587151 w 2587151"/>
                <a:gd name="connsiteY2" fmla="*/ 2554287 h 2554287"/>
                <a:gd name="connsiteX3" fmla="*/ 0 w 2587151"/>
                <a:gd name="connsiteY3" fmla="*/ 2548595 h 2554287"/>
                <a:gd name="connsiteX4" fmla="*/ 730379 w 2587151"/>
                <a:gd name="connsiteY4" fmla="*/ 5692 h 2554287"/>
                <a:gd name="connsiteX0" fmla="*/ 864750 w 2587151"/>
                <a:gd name="connsiteY0" fmla="*/ 2847 h 2554287"/>
                <a:gd name="connsiteX1" fmla="*/ 2587151 w 2587151"/>
                <a:gd name="connsiteY1" fmla="*/ 0 h 2554287"/>
                <a:gd name="connsiteX2" fmla="*/ 2587151 w 2587151"/>
                <a:gd name="connsiteY2" fmla="*/ 2554287 h 2554287"/>
                <a:gd name="connsiteX3" fmla="*/ 0 w 2587151"/>
                <a:gd name="connsiteY3" fmla="*/ 2548595 h 2554287"/>
                <a:gd name="connsiteX4" fmla="*/ 864750 w 2587151"/>
                <a:gd name="connsiteY4" fmla="*/ 2847 h 2554287"/>
                <a:gd name="connsiteX0" fmla="*/ 883073 w 2587151"/>
                <a:gd name="connsiteY0" fmla="*/ 1 h 2554287"/>
                <a:gd name="connsiteX1" fmla="*/ 2587151 w 2587151"/>
                <a:gd name="connsiteY1" fmla="*/ 0 h 2554287"/>
                <a:gd name="connsiteX2" fmla="*/ 2587151 w 2587151"/>
                <a:gd name="connsiteY2" fmla="*/ 2554287 h 2554287"/>
                <a:gd name="connsiteX3" fmla="*/ 0 w 2587151"/>
                <a:gd name="connsiteY3" fmla="*/ 2548595 h 2554287"/>
                <a:gd name="connsiteX4" fmla="*/ 883073 w 2587151"/>
                <a:gd name="connsiteY4" fmla="*/ 1 h 2554287"/>
                <a:gd name="connsiteX0" fmla="*/ 895288 w 2599366"/>
                <a:gd name="connsiteY0" fmla="*/ 1 h 2554287"/>
                <a:gd name="connsiteX1" fmla="*/ 2599366 w 2599366"/>
                <a:gd name="connsiteY1" fmla="*/ 0 h 2554287"/>
                <a:gd name="connsiteX2" fmla="*/ 2599366 w 2599366"/>
                <a:gd name="connsiteY2" fmla="*/ 2554287 h 2554287"/>
                <a:gd name="connsiteX3" fmla="*/ 0 w 2599366"/>
                <a:gd name="connsiteY3" fmla="*/ 2542904 h 2554287"/>
                <a:gd name="connsiteX4" fmla="*/ 895288 w 2599366"/>
                <a:gd name="connsiteY4" fmla="*/ 1 h 2554287"/>
                <a:gd name="connsiteX0" fmla="*/ 895288 w 2599366"/>
                <a:gd name="connsiteY0" fmla="*/ 1 h 2554287"/>
                <a:gd name="connsiteX1" fmla="*/ 2599366 w 2599366"/>
                <a:gd name="connsiteY1" fmla="*/ 0 h 2554287"/>
                <a:gd name="connsiteX2" fmla="*/ 2599366 w 2599366"/>
                <a:gd name="connsiteY2" fmla="*/ 2554287 h 2554287"/>
                <a:gd name="connsiteX3" fmla="*/ 0 w 2599366"/>
                <a:gd name="connsiteY3" fmla="*/ 2542904 h 2554287"/>
                <a:gd name="connsiteX4" fmla="*/ 895288 w 2599366"/>
                <a:gd name="connsiteY4" fmla="*/ 1 h 2554287"/>
                <a:gd name="connsiteX0" fmla="*/ 895288 w 2611581"/>
                <a:gd name="connsiteY0" fmla="*/ 1 h 2565670"/>
                <a:gd name="connsiteX1" fmla="*/ 2599366 w 2611581"/>
                <a:gd name="connsiteY1" fmla="*/ 0 h 2565670"/>
                <a:gd name="connsiteX2" fmla="*/ 2611581 w 2611581"/>
                <a:gd name="connsiteY2" fmla="*/ 2565670 h 2565670"/>
                <a:gd name="connsiteX3" fmla="*/ 0 w 2611581"/>
                <a:gd name="connsiteY3" fmla="*/ 2542904 h 2565670"/>
                <a:gd name="connsiteX4" fmla="*/ 895288 w 2611581"/>
                <a:gd name="connsiteY4" fmla="*/ 1 h 2565670"/>
                <a:gd name="connsiteX0" fmla="*/ 895288 w 2611581"/>
                <a:gd name="connsiteY0" fmla="*/ 1 h 2565670"/>
                <a:gd name="connsiteX1" fmla="*/ 2599366 w 2611581"/>
                <a:gd name="connsiteY1" fmla="*/ 0 h 2565670"/>
                <a:gd name="connsiteX2" fmla="*/ 2611581 w 2611581"/>
                <a:gd name="connsiteY2" fmla="*/ 2565670 h 2565670"/>
                <a:gd name="connsiteX3" fmla="*/ 0 w 2611581"/>
                <a:gd name="connsiteY3" fmla="*/ 2542904 h 2565670"/>
                <a:gd name="connsiteX4" fmla="*/ 895288 w 2611581"/>
                <a:gd name="connsiteY4" fmla="*/ 1 h 2565670"/>
                <a:gd name="connsiteX0" fmla="*/ 895288 w 2611581"/>
                <a:gd name="connsiteY0" fmla="*/ 1 h 2565670"/>
                <a:gd name="connsiteX1" fmla="*/ 2599366 w 2611581"/>
                <a:gd name="connsiteY1" fmla="*/ 0 h 2565670"/>
                <a:gd name="connsiteX2" fmla="*/ 2611581 w 2611581"/>
                <a:gd name="connsiteY2" fmla="*/ 2565670 h 2565670"/>
                <a:gd name="connsiteX3" fmla="*/ 0 w 2611581"/>
                <a:gd name="connsiteY3" fmla="*/ 2545750 h 2565670"/>
                <a:gd name="connsiteX4" fmla="*/ 895288 w 2611581"/>
                <a:gd name="connsiteY4" fmla="*/ 1 h 2565670"/>
                <a:gd name="connsiteX0" fmla="*/ 1544433 w 3260726"/>
                <a:gd name="connsiteY0" fmla="*/ 1 h 2565670"/>
                <a:gd name="connsiteX1" fmla="*/ 3248511 w 3260726"/>
                <a:gd name="connsiteY1" fmla="*/ 0 h 2565670"/>
                <a:gd name="connsiteX2" fmla="*/ 3260726 w 3260726"/>
                <a:gd name="connsiteY2" fmla="*/ 2565670 h 2565670"/>
                <a:gd name="connsiteX3" fmla="*/ 0 w 3260726"/>
                <a:gd name="connsiteY3" fmla="*/ 2521058 h 2565670"/>
                <a:gd name="connsiteX4" fmla="*/ 1544433 w 3260726"/>
                <a:gd name="connsiteY4" fmla="*/ 1 h 2565670"/>
                <a:gd name="connsiteX0" fmla="*/ 921784 w 3260726"/>
                <a:gd name="connsiteY0" fmla="*/ 12347 h 2565670"/>
                <a:gd name="connsiteX1" fmla="*/ 3248511 w 3260726"/>
                <a:gd name="connsiteY1" fmla="*/ 0 h 2565670"/>
                <a:gd name="connsiteX2" fmla="*/ 3260726 w 3260726"/>
                <a:gd name="connsiteY2" fmla="*/ 2565670 h 2565670"/>
                <a:gd name="connsiteX3" fmla="*/ 0 w 3260726"/>
                <a:gd name="connsiteY3" fmla="*/ 2521058 h 2565670"/>
                <a:gd name="connsiteX4" fmla="*/ 921784 w 3260726"/>
                <a:gd name="connsiteY4" fmla="*/ 12347 h 2565670"/>
                <a:gd name="connsiteX0" fmla="*/ 921784 w 3260726"/>
                <a:gd name="connsiteY0" fmla="*/ 12347 h 2565670"/>
                <a:gd name="connsiteX1" fmla="*/ 2321160 w 3260726"/>
                <a:gd name="connsiteY1" fmla="*/ 0 h 2565670"/>
                <a:gd name="connsiteX2" fmla="*/ 3260726 w 3260726"/>
                <a:gd name="connsiteY2" fmla="*/ 2565670 h 2565670"/>
                <a:gd name="connsiteX3" fmla="*/ 0 w 3260726"/>
                <a:gd name="connsiteY3" fmla="*/ 2521058 h 2565670"/>
                <a:gd name="connsiteX4" fmla="*/ 921784 w 3260726"/>
                <a:gd name="connsiteY4" fmla="*/ 12347 h 2565670"/>
                <a:gd name="connsiteX0" fmla="*/ 921784 w 2322228"/>
                <a:gd name="connsiteY0" fmla="*/ 12347 h 2565670"/>
                <a:gd name="connsiteX1" fmla="*/ 2321160 w 2322228"/>
                <a:gd name="connsiteY1" fmla="*/ 0 h 2565670"/>
                <a:gd name="connsiteX2" fmla="*/ 2320129 w 2322228"/>
                <a:gd name="connsiteY2" fmla="*/ 2565670 h 2565670"/>
                <a:gd name="connsiteX3" fmla="*/ 0 w 2322228"/>
                <a:gd name="connsiteY3" fmla="*/ 2521058 h 2565670"/>
                <a:gd name="connsiteX4" fmla="*/ 921784 w 2322228"/>
                <a:gd name="connsiteY4" fmla="*/ 12347 h 2565670"/>
                <a:gd name="connsiteX0" fmla="*/ 921784 w 2322228"/>
                <a:gd name="connsiteY0" fmla="*/ 0 h 2571841"/>
                <a:gd name="connsiteX1" fmla="*/ 2321160 w 2322228"/>
                <a:gd name="connsiteY1" fmla="*/ 6171 h 2571841"/>
                <a:gd name="connsiteX2" fmla="*/ 2320129 w 2322228"/>
                <a:gd name="connsiteY2" fmla="*/ 2571841 h 2571841"/>
                <a:gd name="connsiteX3" fmla="*/ 0 w 2322228"/>
                <a:gd name="connsiteY3" fmla="*/ 2527229 h 2571841"/>
                <a:gd name="connsiteX4" fmla="*/ 921784 w 2322228"/>
                <a:gd name="connsiteY4" fmla="*/ 0 h 2571841"/>
                <a:gd name="connsiteX0" fmla="*/ 921784 w 2611583"/>
                <a:gd name="connsiteY0" fmla="*/ 0 h 2540977"/>
                <a:gd name="connsiteX1" fmla="*/ 2321160 w 2611583"/>
                <a:gd name="connsiteY1" fmla="*/ 6171 h 2540977"/>
                <a:gd name="connsiteX2" fmla="*/ 2611583 w 2611583"/>
                <a:gd name="connsiteY2" fmla="*/ 2540977 h 2540977"/>
                <a:gd name="connsiteX3" fmla="*/ 0 w 2611583"/>
                <a:gd name="connsiteY3" fmla="*/ 2527229 h 2540977"/>
                <a:gd name="connsiteX4" fmla="*/ 921784 w 2611583"/>
                <a:gd name="connsiteY4" fmla="*/ 0 h 2540977"/>
                <a:gd name="connsiteX0" fmla="*/ 921784 w 2611583"/>
                <a:gd name="connsiteY0" fmla="*/ 2 h 2540979"/>
                <a:gd name="connsiteX1" fmla="*/ 2572870 w 2611583"/>
                <a:gd name="connsiteY1" fmla="*/ 0 h 2540979"/>
                <a:gd name="connsiteX2" fmla="*/ 2611583 w 2611583"/>
                <a:gd name="connsiteY2" fmla="*/ 2540979 h 2540979"/>
                <a:gd name="connsiteX3" fmla="*/ 0 w 2611583"/>
                <a:gd name="connsiteY3" fmla="*/ 2527231 h 2540979"/>
                <a:gd name="connsiteX4" fmla="*/ 921784 w 2611583"/>
                <a:gd name="connsiteY4" fmla="*/ 2 h 2540979"/>
                <a:gd name="connsiteX0" fmla="*/ 921784 w 2705467"/>
                <a:gd name="connsiteY0" fmla="*/ 0 h 2540977"/>
                <a:gd name="connsiteX1" fmla="*/ 2705349 w 2705467"/>
                <a:gd name="connsiteY1" fmla="*/ 6171 h 2540977"/>
                <a:gd name="connsiteX2" fmla="*/ 2611583 w 2705467"/>
                <a:gd name="connsiteY2" fmla="*/ 2540977 h 2540977"/>
                <a:gd name="connsiteX3" fmla="*/ 0 w 2705467"/>
                <a:gd name="connsiteY3" fmla="*/ 2527229 h 2540977"/>
                <a:gd name="connsiteX4" fmla="*/ 921784 w 2705467"/>
                <a:gd name="connsiteY4" fmla="*/ 0 h 2540977"/>
                <a:gd name="connsiteX0" fmla="*/ 921784 w 2718702"/>
                <a:gd name="connsiteY0" fmla="*/ 2 h 2540979"/>
                <a:gd name="connsiteX1" fmla="*/ 2718597 w 2718702"/>
                <a:gd name="connsiteY1" fmla="*/ 0 h 2540979"/>
                <a:gd name="connsiteX2" fmla="*/ 2611583 w 2718702"/>
                <a:gd name="connsiteY2" fmla="*/ 2540979 h 2540979"/>
                <a:gd name="connsiteX3" fmla="*/ 0 w 2718702"/>
                <a:gd name="connsiteY3" fmla="*/ 2527231 h 2540979"/>
                <a:gd name="connsiteX4" fmla="*/ 921784 w 2718702"/>
                <a:gd name="connsiteY4" fmla="*/ 2 h 2540979"/>
                <a:gd name="connsiteX0" fmla="*/ 921784 w 2679012"/>
                <a:gd name="connsiteY0" fmla="*/ 0 h 2540977"/>
                <a:gd name="connsiteX1" fmla="*/ 2678853 w 2679012"/>
                <a:gd name="connsiteY1" fmla="*/ 6171 h 2540977"/>
                <a:gd name="connsiteX2" fmla="*/ 2611583 w 2679012"/>
                <a:gd name="connsiteY2" fmla="*/ 2540977 h 2540977"/>
                <a:gd name="connsiteX3" fmla="*/ 0 w 2679012"/>
                <a:gd name="connsiteY3" fmla="*/ 2527229 h 2540977"/>
                <a:gd name="connsiteX4" fmla="*/ 921784 w 2679012"/>
                <a:gd name="connsiteY4" fmla="*/ 0 h 25409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79012" h="2540977">
                  <a:moveTo>
                    <a:pt x="921784" y="0"/>
                  </a:moveTo>
                  <a:lnTo>
                    <a:pt x="2678853" y="6171"/>
                  </a:lnTo>
                  <a:cubicBezTo>
                    <a:pt x="2682925" y="861394"/>
                    <a:pt x="2607511" y="1685754"/>
                    <a:pt x="2611583" y="2540977"/>
                  </a:cubicBezTo>
                  <a:lnTo>
                    <a:pt x="0" y="2527229"/>
                  </a:lnTo>
                  <a:lnTo>
                    <a:pt x="921784" y="0"/>
                  </a:lnTo>
                  <a:close/>
                </a:path>
              </a:pathLst>
            </a:custGeom>
            <a:blipFill rotWithShape="0">
              <a:blip r:embed="rId4">
                <a:duotone>
                  <a:schemeClr val="bg2">
                    <a:shade val="76000"/>
                    <a:satMod val="180000"/>
                  </a:schemeClr>
                  <a:schemeClr val="bg2">
                    <a:tint val="80000"/>
                    <a:satMod val="120000"/>
                    <a:lumMod val="180000"/>
                  </a:schemeClr>
                </a:duotone>
              </a:blip>
              <a:stretch>
                <a:fillRect l="-114598" r="-265621" b="-28686"/>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9" name="Rectangle 20">
              <a:extLst>
                <a:ext uri="{FF2B5EF4-FFF2-40B4-BE49-F238E27FC236}">
                  <a16:creationId xmlns:a16="http://schemas.microsoft.com/office/drawing/2014/main" id="{8AE68E3F-5084-4FF1-9164-9A44B19D39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white">
            <a:xfrm>
              <a:off x="2211875" y="5257482"/>
              <a:ext cx="2586931" cy="1619837"/>
            </a:xfrm>
            <a:custGeom>
              <a:avLst/>
              <a:gdLst>
                <a:gd name="connsiteX0" fmla="*/ 0 w 2611581"/>
                <a:gd name="connsiteY0" fmla="*/ 0 h 4303713"/>
                <a:gd name="connsiteX1" fmla="*/ 2611581 w 2611581"/>
                <a:gd name="connsiteY1" fmla="*/ 0 h 4303713"/>
                <a:gd name="connsiteX2" fmla="*/ 2611581 w 2611581"/>
                <a:gd name="connsiteY2" fmla="*/ 4303713 h 4303713"/>
                <a:gd name="connsiteX3" fmla="*/ 0 w 2611581"/>
                <a:gd name="connsiteY3" fmla="*/ 4303713 h 4303713"/>
                <a:gd name="connsiteX4" fmla="*/ 0 w 2611581"/>
                <a:gd name="connsiteY4" fmla="*/ 0 h 4303713"/>
                <a:gd name="connsiteX0" fmla="*/ 0 w 2611581"/>
                <a:gd name="connsiteY0" fmla="*/ 0 h 4314104"/>
                <a:gd name="connsiteX1" fmla="*/ 2611581 w 2611581"/>
                <a:gd name="connsiteY1" fmla="*/ 0 h 4314104"/>
                <a:gd name="connsiteX2" fmla="*/ 2611581 w 2611581"/>
                <a:gd name="connsiteY2" fmla="*/ 4303713 h 4314104"/>
                <a:gd name="connsiteX3" fmla="*/ 1693718 w 2611581"/>
                <a:gd name="connsiteY3" fmla="*/ 4314104 h 4314104"/>
                <a:gd name="connsiteX4" fmla="*/ 0 w 2611581"/>
                <a:gd name="connsiteY4" fmla="*/ 0 h 4314104"/>
                <a:gd name="connsiteX0" fmla="*/ 0 w 2611581"/>
                <a:gd name="connsiteY0" fmla="*/ 0 h 4314104"/>
                <a:gd name="connsiteX1" fmla="*/ 2611581 w 2611581"/>
                <a:gd name="connsiteY1" fmla="*/ 0 h 4314104"/>
                <a:gd name="connsiteX2" fmla="*/ 2611581 w 2611581"/>
                <a:gd name="connsiteY2" fmla="*/ 4303713 h 4314104"/>
                <a:gd name="connsiteX3" fmla="*/ 1963882 w 2611581"/>
                <a:gd name="connsiteY3" fmla="*/ 4314104 h 4314104"/>
                <a:gd name="connsiteX4" fmla="*/ 0 w 2611581"/>
                <a:gd name="connsiteY4" fmla="*/ 0 h 4314104"/>
                <a:gd name="connsiteX0" fmla="*/ 0 w 2611581"/>
                <a:gd name="connsiteY0" fmla="*/ 0 h 4303713"/>
                <a:gd name="connsiteX1" fmla="*/ 2611581 w 2611581"/>
                <a:gd name="connsiteY1" fmla="*/ 0 h 4303713"/>
                <a:gd name="connsiteX2" fmla="*/ 2611581 w 2611581"/>
                <a:gd name="connsiteY2" fmla="*/ 4303713 h 4303713"/>
                <a:gd name="connsiteX3" fmla="*/ 2213264 w 2611581"/>
                <a:gd name="connsiteY3" fmla="*/ 4293322 h 4303713"/>
                <a:gd name="connsiteX4" fmla="*/ 0 w 2611581"/>
                <a:gd name="connsiteY4" fmla="*/ 0 h 4303713"/>
                <a:gd name="connsiteX0" fmla="*/ 0 w 2611581"/>
                <a:gd name="connsiteY0" fmla="*/ 0 h 4303713"/>
                <a:gd name="connsiteX1" fmla="*/ 2611581 w 2611581"/>
                <a:gd name="connsiteY1" fmla="*/ 0 h 4303713"/>
                <a:gd name="connsiteX2" fmla="*/ 2611581 w 2611581"/>
                <a:gd name="connsiteY2" fmla="*/ 4303713 h 4303713"/>
                <a:gd name="connsiteX3" fmla="*/ 2171701 w 2611581"/>
                <a:gd name="connsiteY3" fmla="*/ 3638695 h 4303713"/>
                <a:gd name="connsiteX4" fmla="*/ 0 w 2611581"/>
                <a:gd name="connsiteY4" fmla="*/ 0 h 4303713"/>
                <a:gd name="connsiteX0" fmla="*/ 0 w 2720934"/>
                <a:gd name="connsiteY0" fmla="*/ 268283 h 4303713"/>
                <a:gd name="connsiteX1" fmla="*/ 2720934 w 2720934"/>
                <a:gd name="connsiteY1" fmla="*/ 0 h 4303713"/>
                <a:gd name="connsiteX2" fmla="*/ 2720934 w 2720934"/>
                <a:gd name="connsiteY2" fmla="*/ 4303713 h 4303713"/>
                <a:gd name="connsiteX3" fmla="*/ 2281054 w 2720934"/>
                <a:gd name="connsiteY3" fmla="*/ 3638695 h 4303713"/>
                <a:gd name="connsiteX4" fmla="*/ 0 w 2720934"/>
                <a:gd name="connsiteY4" fmla="*/ 268283 h 4303713"/>
                <a:gd name="connsiteX0" fmla="*/ 0 w 2720934"/>
                <a:gd name="connsiteY0" fmla="*/ 268283 h 4303713"/>
                <a:gd name="connsiteX1" fmla="*/ 2720934 w 2720934"/>
                <a:gd name="connsiteY1" fmla="*/ 0 h 4303713"/>
                <a:gd name="connsiteX2" fmla="*/ 2720934 w 2720934"/>
                <a:gd name="connsiteY2" fmla="*/ 4303713 h 4303713"/>
                <a:gd name="connsiteX3" fmla="*/ 2264231 w 2720934"/>
                <a:gd name="connsiteY3" fmla="*/ 3717600 h 4303713"/>
                <a:gd name="connsiteX4" fmla="*/ 0 w 2720934"/>
                <a:gd name="connsiteY4" fmla="*/ 268283 h 4303713"/>
                <a:gd name="connsiteX0" fmla="*/ 0 w 2720934"/>
                <a:gd name="connsiteY0" fmla="*/ 268283 h 4335275"/>
                <a:gd name="connsiteX1" fmla="*/ 2720934 w 2720934"/>
                <a:gd name="connsiteY1" fmla="*/ 0 h 4335275"/>
                <a:gd name="connsiteX2" fmla="*/ 2653639 w 2720934"/>
                <a:gd name="connsiteY2" fmla="*/ 4335275 h 4335275"/>
                <a:gd name="connsiteX3" fmla="*/ 2264231 w 2720934"/>
                <a:gd name="connsiteY3" fmla="*/ 3717600 h 4335275"/>
                <a:gd name="connsiteX4" fmla="*/ 0 w 2720934"/>
                <a:gd name="connsiteY4" fmla="*/ 268283 h 4335275"/>
                <a:gd name="connsiteX0" fmla="*/ 0 w 2737757"/>
                <a:gd name="connsiteY0" fmla="*/ 236721 h 4335275"/>
                <a:gd name="connsiteX1" fmla="*/ 2737757 w 2737757"/>
                <a:gd name="connsiteY1" fmla="*/ 0 h 4335275"/>
                <a:gd name="connsiteX2" fmla="*/ 2670462 w 2737757"/>
                <a:gd name="connsiteY2" fmla="*/ 4335275 h 4335275"/>
                <a:gd name="connsiteX3" fmla="*/ 2281054 w 2737757"/>
                <a:gd name="connsiteY3" fmla="*/ 3717600 h 4335275"/>
                <a:gd name="connsiteX4" fmla="*/ 0 w 2737757"/>
                <a:gd name="connsiteY4" fmla="*/ 236721 h 4335275"/>
                <a:gd name="connsiteX0" fmla="*/ 0 w 2729346"/>
                <a:gd name="connsiteY0" fmla="*/ 0 h 4098554"/>
                <a:gd name="connsiteX1" fmla="*/ 2729346 w 2729346"/>
                <a:gd name="connsiteY1" fmla="*/ 126250 h 4098554"/>
                <a:gd name="connsiteX2" fmla="*/ 2670462 w 2729346"/>
                <a:gd name="connsiteY2" fmla="*/ 4098554 h 4098554"/>
                <a:gd name="connsiteX3" fmla="*/ 2281054 w 2729346"/>
                <a:gd name="connsiteY3" fmla="*/ 3480879 h 4098554"/>
                <a:gd name="connsiteX4" fmla="*/ 0 w 2729346"/>
                <a:gd name="connsiteY4" fmla="*/ 0 h 4098554"/>
                <a:gd name="connsiteX0" fmla="*/ 0 w 2720934"/>
                <a:gd name="connsiteY0" fmla="*/ 0 h 4098554"/>
                <a:gd name="connsiteX1" fmla="*/ 2720934 w 2720934"/>
                <a:gd name="connsiteY1" fmla="*/ 31562 h 4098554"/>
                <a:gd name="connsiteX2" fmla="*/ 2670462 w 2720934"/>
                <a:gd name="connsiteY2" fmla="*/ 4098554 h 4098554"/>
                <a:gd name="connsiteX3" fmla="*/ 2281054 w 2720934"/>
                <a:gd name="connsiteY3" fmla="*/ 3480879 h 4098554"/>
                <a:gd name="connsiteX4" fmla="*/ 0 w 2720934"/>
                <a:gd name="connsiteY4" fmla="*/ 0 h 4098554"/>
                <a:gd name="connsiteX0" fmla="*/ 0 w 2720934"/>
                <a:gd name="connsiteY0" fmla="*/ 15782 h 4114336"/>
                <a:gd name="connsiteX1" fmla="*/ 2720934 w 2720934"/>
                <a:gd name="connsiteY1" fmla="*/ 0 h 4114336"/>
                <a:gd name="connsiteX2" fmla="*/ 2670462 w 2720934"/>
                <a:gd name="connsiteY2" fmla="*/ 4114336 h 4114336"/>
                <a:gd name="connsiteX3" fmla="*/ 2281054 w 2720934"/>
                <a:gd name="connsiteY3" fmla="*/ 3496661 h 4114336"/>
                <a:gd name="connsiteX4" fmla="*/ 0 w 2720934"/>
                <a:gd name="connsiteY4" fmla="*/ 15782 h 4114336"/>
                <a:gd name="connsiteX0" fmla="*/ 0 w 2820289"/>
                <a:gd name="connsiteY0" fmla="*/ 15782 h 4114336"/>
                <a:gd name="connsiteX1" fmla="*/ 2820289 w 2820289"/>
                <a:gd name="connsiteY1" fmla="*/ 0 h 4114336"/>
                <a:gd name="connsiteX2" fmla="*/ 2769817 w 2820289"/>
                <a:gd name="connsiteY2" fmla="*/ 4114336 h 4114336"/>
                <a:gd name="connsiteX3" fmla="*/ 2380409 w 2820289"/>
                <a:gd name="connsiteY3" fmla="*/ 3496661 h 4114336"/>
                <a:gd name="connsiteX4" fmla="*/ 0 w 2820289"/>
                <a:gd name="connsiteY4" fmla="*/ 15782 h 4114336"/>
                <a:gd name="connsiteX0" fmla="*/ 0 w 2820289"/>
                <a:gd name="connsiteY0" fmla="*/ 15782 h 4114336"/>
                <a:gd name="connsiteX1" fmla="*/ 2820289 w 2820289"/>
                <a:gd name="connsiteY1" fmla="*/ 0 h 4114336"/>
                <a:gd name="connsiteX2" fmla="*/ 2769817 w 2820289"/>
                <a:gd name="connsiteY2" fmla="*/ 4114336 h 4114336"/>
                <a:gd name="connsiteX3" fmla="*/ 2362876 w 2820289"/>
                <a:gd name="connsiteY3" fmla="*/ 3517980 h 4114336"/>
                <a:gd name="connsiteX4" fmla="*/ 0 w 2820289"/>
                <a:gd name="connsiteY4" fmla="*/ 15782 h 4114336"/>
                <a:gd name="connsiteX0" fmla="*/ 0 w 2820289"/>
                <a:gd name="connsiteY0" fmla="*/ 15782 h 4114336"/>
                <a:gd name="connsiteX1" fmla="*/ 2820289 w 2820289"/>
                <a:gd name="connsiteY1" fmla="*/ 0 h 4114336"/>
                <a:gd name="connsiteX2" fmla="*/ 2763972 w 2820289"/>
                <a:gd name="connsiteY2" fmla="*/ 4114336 h 4114336"/>
                <a:gd name="connsiteX3" fmla="*/ 2362876 w 2820289"/>
                <a:gd name="connsiteY3" fmla="*/ 3517980 h 4114336"/>
                <a:gd name="connsiteX4" fmla="*/ 0 w 2820289"/>
                <a:gd name="connsiteY4" fmla="*/ 15782 h 4114336"/>
                <a:gd name="connsiteX0" fmla="*/ 0 w 3721149"/>
                <a:gd name="connsiteY0" fmla="*/ 0 h 4269703"/>
                <a:gd name="connsiteX1" fmla="*/ 3721149 w 3721149"/>
                <a:gd name="connsiteY1" fmla="*/ 155367 h 4269703"/>
                <a:gd name="connsiteX2" fmla="*/ 3664832 w 3721149"/>
                <a:gd name="connsiteY2" fmla="*/ 4269703 h 4269703"/>
                <a:gd name="connsiteX3" fmla="*/ 3263736 w 3721149"/>
                <a:gd name="connsiteY3" fmla="*/ 3673347 h 4269703"/>
                <a:gd name="connsiteX4" fmla="*/ 0 w 3721149"/>
                <a:gd name="connsiteY4" fmla="*/ 0 h 4269703"/>
                <a:gd name="connsiteX0" fmla="*/ 0 w 3721149"/>
                <a:gd name="connsiteY0" fmla="*/ 0 h 4289488"/>
                <a:gd name="connsiteX1" fmla="*/ 3721149 w 3721149"/>
                <a:gd name="connsiteY1" fmla="*/ 155367 h 4289488"/>
                <a:gd name="connsiteX2" fmla="*/ 3664832 w 3721149"/>
                <a:gd name="connsiteY2" fmla="*/ 4269703 h 4289488"/>
                <a:gd name="connsiteX3" fmla="*/ 1705997 w 3721149"/>
                <a:gd name="connsiteY3" fmla="*/ 4289488 h 4289488"/>
                <a:gd name="connsiteX4" fmla="*/ 0 w 3721149"/>
                <a:gd name="connsiteY4" fmla="*/ 0 h 4289488"/>
                <a:gd name="connsiteX0" fmla="*/ 0 w 3664846"/>
                <a:gd name="connsiteY0" fmla="*/ 15785 h 4305273"/>
                <a:gd name="connsiteX1" fmla="*/ 3664846 w 3664846"/>
                <a:gd name="connsiteY1" fmla="*/ 0 h 4305273"/>
                <a:gd name="connsiteX2" fmla="*/ 3664832 w 3664846"/>
                <a:gd name="connsiteY2" fmla="*/ 4285488 h 4305273"/>
                <a:gd name="connsiteX3" fmla="*/ 1705997 w 3664846"/>
                <a:gd name="connsiteY3" fmla="*/ 4305273 h 4305273"/>
                <a:gd name="connsiteX4" fmla="*/ 0 w 3664846"/>
                <a:gd name="connsiteY4" fmla="*/ 15785 h 43052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64846" h="4305273">
                  <a:moveTo>
                    <a:pt x="0" y="15785"/>
                  </a:moveTo>
                  <a:lnTo>
                    <a:pt x="3664846" y="0"/>
                  </a:lnTo>
                  <a:cubicBezTo>
                    <a:pt x="3664841" y="1428496"/>
                    <a:pt x="3664837" y="2856992"/>
                    <a:pt x="3664832" y="4285488"/>
                  </a:cubicBezTo>
                  <a:lnTo>
                    <a:pt x="1705997" y="4305273"/>
                  </a:lnTo>
                  <a:lnTo>
                    <a:pt x="0" y="15785"/>
                  </a:lnTo>
                  <a:close/>
                </a:path>
              </a:pathLst>
            </a:custGeom>
            <a:blipFill rotWithShape="0">
              <a:blip r:embed="rId4">
                <a:duotone>
                  <a:schemeClr val="bg2">
                    <a:shade val="76000"/>
                    <a:satMod val="180000"/>
                  </a:schemeClr>
                  <a:schemeClr val="bg2">
                    <a:tint val="80000"/>
                    <a:satMod val="120000"/>
                    <a:lumMod val="180000"/>
                  </a:schemeClr>
                </a:duotone>
              </a:blip>
              <a:stretch>
                <a:fillRect l="-163116" t="-323529" r="-39825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0" name="Group 77">
            <a:extLst>
              <a:ext uri="{FF2B5EF4-FFF2-40B4-BE49-F238E27FC236}">
                <a16:creationId xmlns:a16="http://schemas.microsoft.com/office/drawing/2014/main" id="{7884AB1D-699B-435C-BC0A-D649097B95E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360612" y="0"/>
            <a:ext cx="2436813" cy="6858001"/>
            <a:chOff x="1320800" y="0"/>
            <a:chExt cx="2436813" cy="6858001"/>
          </a:xfrm>
        </p:grpSpPr>
        <p:sp>
          <p:nvSpPr>
            <p:cNvPr id="79" name="Freeform 6">
              <a:extLst>
                <a:ext uri="{FF2B5EF4-FFF2-40B4-BE49-F238E27FC236}">
                  <a16:creationId xmlns:a16="http://schemas.microsoft.com/office/drawing/2014/main" id="{E081C1DB-D6A0-4ED6-A4FC-16466E903C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txBody>
            <a:bodyPr/>
            <a:lstStyle/>
            <a:p>
              <a:endParaRPr lang="en-CA"/>
            </a:p>
          </p:txBody>
        </p:sp>
        <p:sp>
          <p:nvSpPr>
            <p:cNvPr id="80" name="Freeform 7">
              <a:extLst>
                <a:ext uri="{FF2B5EF4-FFF2-40B4-BE49-F238E27FC236}">
                  <a16:creationId xmlns:a16="http://schemas.microsoft.com/office/drawing/2014/main" id="{0BE09B71-5BD8-4B95-8DE8-A10B0657D5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txBody>
            <a:bodyPr/>
            <a:lstStyle/>
            <a:p>
              <a:endParaRPr lang="en-CA"/>
            </a:p>
          </p:txBody>
        </p:sp>
        <p:sp>
          <p:nvSpPr>
            <p:cNvPr id="81" name="Freeform 8">
              <a:extLst>
                <a:ext uri="{FF2B5EF4-FFF2-40B4-BE49-F238E27FC236}">
                  <a16:creationId xmlns:a16="http://schemas.microsoft.com/office/drawing/2014/main" id="{F5AAF0BD-4755-42CE-B339-2C2746BB7F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txBody>
            <a:bodyPr/>
            <a:lstStyle/>
            <a:p>
              <a:endParaRPr lang="en-CA"/>
            </a:p>
          </p:txBody>
        </p:sp>
        <p:sp>
          <p:nvSpPr>
            <p:cNvPr id="82" name="Freeform 9">
              <a:extLst>
                <a:ext uri="{FF2B5EF4-FFF2-40B4-BE49-F238E27FC236}">
                  <a16:creationId xmlns:a16="http://schemas.microsoft.com/office/drawing/2014/main" id="{3824AAED-F160-40F4-8FBB-F674A4ECFE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txBody>
            <a:bodyPr/>
            <a:lstStyle/>
            <a:p>
              <a:endParaRPr lang="en-CA"/>
            </a:p>
          </p:txBody>
        </p:sp>
        <p:sp>
          <p:nvSpPr>
            <p:cNvPr id="83" name="Freeform 10">
              <a:extLst>
                <a:ext uri="{FF2B5EF4-FFF2-40B4-BE49-F238E27FC236}">
                  <a16:creationId xmlns:a16="http://schemas.microsoft.com/office/drawing/2014/main" id="{2D4B81E4-BEC2-45B9-8242-EB39601830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txBody>
            <a:bodyPr/>
            <a:lstStyle/>
            <a:p>
              <a:endParaRPr lang="en-CA"/>
            </a:p>
          </p:txBody>
        </p:sp>
        <p:sp>
          <p:nvSpPr>
            <p:cNvPr id="84" name="Freeform 11">
              <a:extLst>
                <a:ext uri="{FF2B5EF4-FFF2-40B4-BE49-F238E27FC236}">
                  <a16:creationId xmlns:a16="http://schemas.microsoft.com/office/drawing/2014/main" id="{3CF69791-86E8-4D88-B224-E0D2775DC0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txBody>
            <a:bodyPr/>
            <a:lstStyle/>
            <a:p>
              <a:endParaRPr lang="en-CA"/>
            </a:p>
          </p:txBody>
        </p:sp>
      </p:grpSp>
      <p:sp>
        <p:nvSpPr>
          <p:cNvPr id="2" name="Title 1">
            <a:extLst>
              <a:ext uri="{FF2B5EF4-FFF2-40B4-BE49-F238E27FC236}">
                <a16:creationId xmlns:a16="http://schemas.microsoft.com/office/drawing/2014/main" id="{3D112FDD-A760-4718-ABA9-B86721AA8575}"/>
              </a:ext>
            </a:extLst>
          </p:cNvPr>
          <p:cNvSpPr>
            <a:spLocks noGrp="1"/>
          </p:cNvSpPr>
          <p:nvPr>
            <p:ph type="title"/>
          </p:nvPr>
        </p:nvSpPr>
        <p:spPr>
          <a:xfrm>
            <a:off x="4647513" y="170744"/>
            <a:ext cx="7345891" cy="1167299"/>
          </a:xfrm>
        </p:spPr>
        <p:txBody>
          <a:bodyPr>
            <a:normAutofit/>
          </a:bodyPr>
          <a:lstStyle/>
          <a:p>
            <a:r>
              <a:rPr lang="en-CA" sz="3200" b="1" dirty="0">
                <a:solidFill>
                  <a:schemeClr val="accent2">
                    <a:lumMod val="75000"/>
                  </a:schemeClr>
                </a:solidFill>
              </a:rPr>
              <a:t>Share Structure</a:t>
            </a:r>
          </a:p>
        </p:txBody>
      </p:sp>
      <p:graphicFrame>
        <p:nvGraphicFramePr>
          <p:cNvPr id="3" name="Table 8">
            <a:extLst>
              <a:ext uri="{FF2B5EF4-FFF2-40B4-BE49-F238E27FC236}">
                <a16:creationId xmlns:a16="http://schemas.microsoft.com/office/drawing/2014/main" id="{D9487802-0E54-A01C-2E15-5DF3EAFD18D3}"/>
              </a:ext>
            </a:extLst>
          </p:cNvPr>
          <p:cNvGraphicFramePr>
            <a:graphicFrameLocks/>
          </p:cNvGraphicFramePr>
          <p:nvPr>
            <p:extLst>
              <p:ext uri="{D42A27DB-BD31-4B8C-83A1-F6EECF244321}">
                <p14:modId xmlns:p14="http://schemas.microsoft.com/office/powerpoint/2010/main" val="2872239471"/>
              </p:ext>
            </p:extLst>
          </p:nvPr>
        </p:nvGraphicFramePr>
        <p:xfrm>
          <a:off x="3696511" y="1959561"/>
          <a:ext cx="8414424" cy="3221789"/>
        </p:xfrm>
        <a:graphic>
          <a:graphicData uri="http://schemas.openxmlformats.org/drawingml/2006/table">
            <a:tbl>
              <a:tblPr firstRow="1" bandRow="1">
                <a:tableStyleId>{5C22544A-7EE6-4342-B048-85BDC9FD1C3A}</a:tableStyleId>
              </a:tblPr>
              <a:tblGrid>
                <a:gridCol w="4109935">
                  <a:extLst>
                    <a:ext uri="{9D8B030D-6E8A-4147-A177-3AD203B41FA5}">
                      <a16:colId xmlns:a16="http://schemas.microsoft.com/office/drawing/2014/main" val="2527707320"/>
                    </a:ext>
                  </a:extLst>
                </a:gridCol>
                <a:gridCol w="1976789">
                  <a:extLst>
                    <a:ext uri="{9D8B030D-6E8A-4147-A177-3AD203B41FA5}">
                      <a16:colId xmlns:a16="http://schemas.microsoft.com/office/drawing/2014/main" val="1039022366"/>
                    </a:ext>
                  </a:extLst>
                </a:gridCol>
                <a:gridCol w="2327700">
                  <a:extLst>
                    <a:ext uri="{9D8B030D-6E8A-4147-A177-3AD203B41FA5}">
                      <a16:colId xmlns:a16="http://schemas.microsoft.com/office/drawing/2014/main" val="274511606"/>
                    </a:ext>
                  </a:extLst>
                </a:gridCol>
              </a:tblGrid>
              <a:tr h="910222">
                <a:tc>
                  <a:txBody>
                    <a:bodyPr/>
                    <a:lstStyle/>
                    <a:p>
                      <a:r>
                        <a:rPr lang="en-US" sz="1900" dirty="0"/>
                        <a:t>Triple One Metals</a:t>
                      </a:r>
                    </a:p>
                  </a:txBody>
                  <a:tcPr marL="99352" marR="99352" marT="49676" marB="49676"/>
                </a:tc>
                <a:tc>
                  <a:txBody>
                    <a:bodyPr/>
                    <a:lstStyle/>
                    <a:p>
                      <a:r>
                        <a:rPr lang="en-US" sz="1900" dirty="0"/>
                        <a:t>Shares</a:t>
                      </a:r>
                    </a:p>
                  </a:txBody>
                  <a:tcPr marL="99352" marR="99352" marT="49676" marB="49676"/>
                </a:tc>
                <a:tc>
                  <a:txBody>
                    <a:bodyPr/>
                    <a:lstStyle/>
                    <a:p>
                      <a:r>
                        <a:rPr lang="en-US" sz="1900" dirty="0"/>
                        <a:t>Warrants</a:t>
                      </a:r>
                    </a:p>
                  </a:txBody>
                  <a:tcPr marL="99352" marR="99352" marT="49676" marB="49676"/>
                </a:tc>
                <a:extLst>
                  <a:ext uri="{0D108BD9-81ED-4DB2-BD59-A6C34878D82A}">
                    <a16:rowId xmlns:a16="http://schemas.microsoft.com/office/drawing/2014/main" val="2204310196"/>
                  </a:ext>
                </a:extLst>
              </a:tr>
              <a:tr h="739179">
                <a:tc>
                  <a:txBody>
                    <a:bodyPr/>
                    <a:lstStyle/>
                    <a:p>
                      <a:r>
                        <a:rPr lang="en-US" sz="1900" b="1" dirty="0"/>
                        <a:t>Share Outstanding</a:t>
                      </a:r>
                    </a:p>
                  </a:txBody>
                  <a:tcPr marL="99352" marR="99352" marT="49676" marB="49676"/>
                </a:tc>
                <a:tc>
                  <a:txBody>
                    <a:bodyPr/>
                    <a:lstStyle/>
                    <a:p>
                      <a:r>
                        <a:rPr lang="en-US" sz="1900" dirty="0"/>
                        <a:t>29,544,815</a:t>
                      </a:r>
                    </a:p>
                  </a:txBody>
                  <a:tcPr marL="99352" marR="99352" marT="49676" marB="49676"/>
                </a:tc>
                <a:tc>
                  <a:txBody>
                    <a:bodyPr/>
                    <a:lstStyle/>
                    <a:p>
                      <a:r>
                        <a:rPr lang="en-US" sz="1900" dirty="0"/>
                        <a:t>   11,815,642 @ .28</a:t>
                      </a:r>
                    </a:p>
                    <a:p>
                      <a:r>
                        <a:rPr lang="en-US" sz="1900" dirty="0"/>
                        <a:t>     6,786,200 @ .20</a:t>
                      </a:r>
                    </a:p>
                  </a:txBody>
                  <a:tcPr marL="99352" marR="99352" marT="49676" marB="49676"/>
                </a:tc>
                <a:extLst>
                  <a:ext uri="{0D108BD9-81ED-4DB2-BD59-A6C34878D82A}">
                    <a16:rowId xmlns:a16="http://schemas.microsoft.com/office/drawing/2014/main" val="2675931540"/>
                  </a:ext>
                </a:extLst>
              </a:tr>
              <a:tr h="728810">
                <a:tc>
                  <a:txBody>
                    <a:bodyPr/>
                    <a:lstStyle/>
                    <a:p>
                      <a:r>
                        <a:rPr lang="en-US" sz="1900" b="1" dirty="0"/>
                        <a:t>NFT Financing     $250,000 @.05</a:t>
                      </a:r>
                    </a:p>
                  </a:txBody>
                  <a:tcPr marL="99352" marR="99352" marT="49676" marB="49676"/>
                </a:tc>
                <a:tc>
                  <a:txBody>
                    <a:bodyPr/>
                    <a:lstStyle/>
                    <a:p>
                      <a:r>
                        <a:rPr lang="en-US" sz="1900" dirty="0"/>
                        <a:t> 5,000,000</a:t>
                      </a:r>
                    </a:p>
                  </a:txBody>
                  <a:tcPr marL="99352" marR="99352" marT="49676" marB="49676"/>
                </a:tc>
                <a:tc>
                  <a:txBody>
                    <a:bodyPr/>
                    <a:lstStyle/>
                    <a:p>
                      <a:r>
                        <a:rPr lang="en-US" sz="1900" dirty="0"/>
                        <a:t>     5,000,000 @.10</a:t>
                      </a:r>
                    </a:p>
                    <a:p>
                      <a:r>
                        <a:rPr lang="en-US" sz="1900" dirty="0"/>
                        <a:t>     </a:t>
                      </a:r>
                    </a:p>
                  </a:txBody>
                  <a:tcPr marL="99352" marR="99352" marT="49676" marB="49676"/>
                </a:tc>
                <a:extLst>
                  <a:ext uri="{0D108BD9-81ED-4DB2-BD59-A6C34878D82A}">
                    <a16:rowId xmlns:a16="http://schemas.microsoft.com/office/drawing/2014/main" val="2487901052"/>
                  </a:ext>
                </a:extLst>
              </a:tr>
              <a:tr h="843578">
                <a:tc>
                  <a:txBody>
                    <a:bodyPr/>
                    <a:lstStyle/>
                    <a:p>
                      <a:r>
                        <a:rPr lang="en-US" sz="1900" b="1" dirty="0"/>
                        <a:t>Post Financing Issued and Outstanding Shares &amp; Warrants</a:t>
                      </a:r>
                    </a:p>
                  </a:txBody>
                  <a:tcPr marL="99352" marR="99352" marT="49676" marB="49676"/>
                </a:tc>
                <a:tc>
                  <a:txBody>
                    <a:bodyPr/>
                    <a:lstStyle/>
                    <a:p>
                      <a:r>
                        <a:rPr lang="en-US" sz="1900" b="1" dirty="0"/>
                        <a:t>  34,544,815</a:t>
                      </a:r>
                    </a:p>
                  </a:txBody>
                  <a:tcPr marL="99352" marR="99352" marT="49676" marB="49676"/>
                </a:tc>
                <a:tc>
                  <a:txBody>
                    <a:bodyPr/>
                    <a:lstStyle/>
                    <a:p>
                      <a:r>
                        <a:rPr lang="en-US" sz="1900" b="1" dirty="0"/>
                        <a:t>    23,601,842</a:t>
                      </a:r>
                    </a:p>
                  </a:txBody>
                  <a:tcPr marL="99352" marR="99352" marT="49676" marB="49676"/>
                </a:tc>
                <a:extLst>
                  <a:ext uri="{0D108BD9-81ED-4DB2-BD59-A6C34878D82A}">
                    <a16:rowId xmlns:a16="http://schemas.microsoft.com/office/drawing/2014/main" val="3850641052"/>
                  </a:ext>
                </a:extLst>
              </a:tr>
            </a:tbl>
          </a:graphicData>
        </a:graphic>
      </p:graphicFrame>
      <p:graphicFrame>
        <p:nvGraphicFramePr>
          <p:cNvPr id="6" name="Table 5">
            <a:extLst>
              <a:ext uri="{FF2B5EF4-FFF2-40B4-BE49-F238E27FC236}">
                <a16:creationId xmlns:a16="http://schemas.microsoft.com/office/drawing/2014/main" id="{7B54CC4A-E874-A572-0B55-01035AE3959C}"/>
              </a:ext>
            </a:extLst>
          </p:cNvPr>
          <p:cNvGraphicFramePr>
            <a:graphicFrameLocks noGrp="1"/>
          </p:cNvGraphicFramePr>
          <p:nvPr>
            <p:extLst>
              <p:ext uri="{D42A27DB-BD31-4B8C-83A1-F6EECF244321}">
                <p14:modId xmlns:p14="http://schemas.microsoft.com/office/powerpoint/2010/main" val="2545192285"/>
              </p:ext>
            </p:extLst>
          </p:nvPr>
        </p:nvGraphicFramePr>
        <p:xfrm>
          <a:off x="3696511" y="5174062"/>
          <a:ext cx="8385810" cy="370840"/>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332048372"/>
                    </a:ext>
                  </a:extLst>
                </a:gridCol>
                <a:gridCol w="1974715">
                  <a:extLst>
                    <a:ext uri="{9D8B030D-6E8A-4147-A177-3AD203B41FA5}">
                      <a16:colId xmlns:a16="http://schemas.microsoft.com/office/drawing/2014/main" val="3190500109"/>
                    </a:ext>
                  </a:extLst>
                </a:gridCol>
                <a:gridCol w="2296295">
                  <a:extLst>
                    <a:ext uri="{9D8B030D-6E8A-4147-A177-3AD203B41FA5}">
                      <a16:colId xmlns:a16="http://schemas.microsoft.com/office/drawing/2014/main" val="2555707857"/>
                    </a:ext>
                  </a:extLst>
                </a:gridCol>
              </a:tblGrid>
              <a:tr h="370840">
                <a:tc>
                  <a:txBody>
                    <a:bodyPr/>
                    <a:lstStyle/>
                    <a:p>
                      <a:r>
                        <a:rPr lang="en-CA" dirty="0"/>
                        <a:t>Fully Diluted + Cash inflow</a:t>
                      </a:r>
                    </a:p>
                  </a:txBody>
                  <a:tcPr/>
                </a:tc>
                <a:tc>
                  <a:txBody>
                    <a:bodyPr/>
                    <a:lstStyle/>
                    <a:p>
                      <a:r>
                        <a:rPr lang="en-CA" dirty="0"/>
                        <a:t>58,146,657</a:t>
                      </a:r>
                    </a:p>
                  </a:txBody>
                  <a:tcPr/>
                </a:tc>
                <a:tc>
                  <a:txBody>
                    <a:bodyPr/>
                    <a:lstStyle/>
                    <a:p>
                      <a:r>
                        <a:rPr lang="en-CA" dirty="0"/>
                        <a:t>   $ 5,165,620</a:t>
                      </a:r>
                    </a:p>
                  </a:txBody>
                  <a:tcPr/>
                </a:tc>
                <a:extLst>
                  <a:ext uri="{0D108BD9-81ED-4DB2-BD59-A6C34878D82A}">
                    <a16:rowId xmlns:a16="http://schemas.microsoft.com/office/drawing/2014/main" val="2677518662"/>
                  </a:ext>
                </a:extLst>
              </a:tr>
            </a:tbl>
          </a:graphicData>
        </a:graphic>
      </p:graphicFrame>
      <p:sp>
        <p:nvSpPr>
          <p:cNvPr id="8" name="Slide Number Placeholder 7">
            <a:extLst>
              <a:ext uri="{FF2B5EF4-FFF2-40B4-BE49-F238E27FC236}">
                <a16:creationId xmlns:a16="http://schemas.microsoft.com/office/drawing/2014/main" id="{1023B372-CCA4-D314-652E-6E2B6CF33767}"/>
              </a:ext>
            </a:extLst>
          </p:cNvPr>
          <p:cNvSpPr>
            <a:spLocks noGrp="1"/>
          </p:cNvSpPr>
          <p:nvPr>
            <p:ph type="sldNum" sz="quarter" idx="12"/>
          </p:nvPr>
        </p:nvSpPr>
        <p:spPr/>
        <p:txBody>
          <a:bodyPr/>
          <a:lstStyle/>
          <a:p>
            <a:fld id="{D57F1E4F-1CFF-5643-939E-217C01CDF565}" type="slidenum">
              <a:rPr lang="en-US" smtClean="0"/>
              <a:pPr/>
              <a:t>18</a:t>
            </a:fld>
            <a:endParaRPr lang="en-US" dirty="0"/>
          </a:p>
        </p:txBody>
      </p:sp>
    </p:spTree>
    <p:extLst>
      <p:ext uri="{BB962C8B-B14F-4D97-AF65-F5344CB8AC3E}">
        <p14:creationId xmlns:p14="http://schemas.microsoft.com/office/powerpoint/2010/main" val="3740119878"/>
      </p:ext>
    </p:extLst>
  </p:cSld>
  <p:clrMapOvr>
    <a:masterClrMapping/>
  </p:clrMapOvr>
  <mc:AlternateContent xmlns:mc="http://schemas.openxmlformats.org/markup-compatibility/2006" xmlns:p14="http://schemas.microsoft.com/office/powerpoint/2010/main">
    <mc:Choice Requires="p14">
      <p:transition spd="slow" p14:dur="800">
        <p14:flythrough dir="out"/>
        <p:sndAc>
          <p:stSnd>
            <p:snd r:embed="rId2" name="whoosh.wav"/>
          </p:stSnd>
        </p:sndAc>
      </p:transition>
    </mc:Choice>
    <mc:Fallback xmlns="">
      <p:transition spd="slow">
        <p:fade/>
        <p:sndAc>
          <p:stSnd>
            <p:snd r:embed="rId5" name="whoosh.wav"/>
          </p:stSnd>
        </p:sndAc>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stock chart with orange graphs and numbers">
            <a:extLst>
              <a:ext uri="{FF2B5EF4-FFF2-40B4-BE49-F238E27FC236}">
                <a16:creationId xmlns:a16="http://schemas.microsoft.com/office/drawing/2014/main" id="{38919A1F-2938-F024-7BBD-718DCDF2C580}"/>
              </a:ext>
            </a:extLst>
          </p:cNvPr>
          <p:cNvPicPr>
            <a:picLocks noChangeAspect="1"/>
          </p:cNvPicPr>
          <p:nvPr/>
        </p:nvPicPr>
        <p:blipFill rotWithShape="1">
          <a:blip r:embed="rId4"/>
          <a:srcRect l="43067" t="9091" r="15111"/>
          <a:stretch/>
        </p:blipFill>
        <p:spPr>
          <a:xfrm>
            <a:off x="20" y="10"/>
            <a:ext cx="4726526" cy="6857990"/>
          </a:xfrm>
          <a:prstGeom prst="rect">
            <a:avLst/>
          </a:prstGeom>
        </p:spPr>
      </p:pic>
      <p:sp useBgFill="1">
        <p:nvSpPr>
          <p:cNvPr id="86" name="Rectangle 71">
            <a:extLst>
              <a:ext uri="{FF2B5EF4-FFF2-40B4-BE49-F238E27FC236}">
                <a16:creationId xmlns:a16="http://schemas.microsoft.com/office/drawing/2014/main" id="{68375697-2869-412A-AEB4-B32967993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7" name="Group 73">
            <a:extLst>
              <a:ext uri="{FF2B5EF4-FFF2-40B4-BE49-F238E27FC236}">
                <a16:creationId xmlns:a16="http://schemas.microsoft.com/office/drawing/2014/main" id="{2DE9E2D4-C94D-4382-BD75-9A451C3DC7F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290265" y="-12875"/>
            <a:ext cx="2604396" cy="6890194"/>
            <a:chOff x="2199787" y="-12875"/>
            <a:chExt cx="2679011" cy="6890194"/>
          </a:xfrm>
        </p:grpSpPr>
        <p:sp useBgFill="1">
          <p:nvSpPr>
            <p:cNvPr id="88" name="Rectangle 19">
              <a:extLst>
                <a:ext uri="{FF2B5EF4-FFF2-40B4-BE49-F238E27FC236}">
                  <a16:creationId xmlns:a16="http://schemas.microsoft.com/office/drawing/2014/main" id="{8348A120-519A-4F2A-BE9F-C1CC48B109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white">
            <a:xfrm>
              <a:off x="2199787" y="-12875"/>
              <a:ext cx="2679011" cy="5301468"/>
            </a:xfrm>
            <a:custGeom>
              <a:avLst/>
              <a:gdLst>
                <a:gd name="connsiteX0" fmla="*/ 0 w 2570017"/>
                <a:gd name="connsiteY0" fmla="*/ 0 h 2554287"/>
                <a:gd name="connsiteX1" fmla="*/ 2570017 w 2570017"/>
                <a:gd name="connsiteY1" fmla="*/ 0 h 2554287"/>
                <a:gd name="connsiteX2" fmla="*/ 2570017 w 2570017"/>
                <a:gd name="connsiteY2" fmla="*/ 2554287 h 2554287"/>
                <a:gd name="connsiteX3" fmla="*/ 0 w 2570017"/>
                <a:gd name="connsiteY3" fmla="*/ 2554287 h 2554287"/>
                <a:gd name="connsiteX4" fmla="*/ 0 w 2570017"/>
                <a:gd name="connsiteY4" fmla="*/ 0 h 2554287"/>
                <a:gd name="connsiteX0" fmla="*/ 904009 w 2570017"/>
                <a:gd name="connsiteY0" fmla="*/ 0 h 2554287"/>
                <a:gd name="connsiteX1" fmla="*/ 2570017 w 2570017"/>
                <a:gd name="connsiteY1" fmla="*/ 0 h 2554287"/>
                <a:gd name="connsiteX2" fmla="*/ 2570017 w 2570017"/>
                <a:gd name="connsiteY2" fmla="*/ 2554287 h 2554287"/>
                <a:gd name="connsiteX3" fmla="*/ 0 w 2570017"/>
                <a:gd name="connsiteY3" fmla="*/ 2554287 h 2554287"/>
                <a:gd name="connsiteX4" fmla="*/ 904009 w 2570017"/>
                <a:gd name="connsiteY4" fmla="*/ 0 h 2554287"/>
                <a:gd name="connsiteX0" fmla="*/ 644236 w 2570017"/>
                <a:gd name="connsiteY0" fmla="*/ 10391 h 2554287"/>
                <a:gd name="connsiteX1" fmla="*/ 2570017 w 2570017"/>
                <a:gd name="connsiteY1" fmla="*/ 0 h 2554287"/>
                <a:gd name="connsiteX2" fmla="*/ 2570017 w 2570017"/>
                <a:gd name="connsiteY2" fmla="*/ 2554287 h 2554287"/>
                <a:gd name="connsiteX3" fmla="*/ 0 w 2570017"/>
                <a:gd name="connsiteY3" fmla="*/ 2554287 h 2554287"/>
                <a:gd name="connsiteX4" fmla="*/ 644236 w 2570017"/>
                <a:gd name="connsiteY4" fmla="*/ 10391 h 2554287"/>
                <a:gd name="connsiteX0" fmla="*/ 633845 w 2570017"/>
                <a:gd name="connsiteY0" fmla="*/ 0 h 2554287"/>
                <a:gd name="connsiteX1" fmla="*/ 2570017 w 2570017"/>
                <a:gd name="connsiteY1" fmla="*/ 0 h 2554287"/>
                <a:gd name="connsiteX2" fmla="*/ 2570017 w 2570017"/>
                <a:gd name="connsiteY2" fmla="*/ 2554287 h 2554287"/>
                <a:gd name="connsiteX3" fmla="*/ 0 w 2570017"/>
                <a:gd name="connsiteY3" fmla="*/ 2554287 h 2554287"/>
                <a:gd name="connsiteX4" fmla="*/ 633845 w 2570017"/>
                <a:gd name="connsiteY4" fmla="*/ 0 h 2554287"/>
                <a:gd name="connsiteX0" fmla="*/ 675409 w 2611581"/>
                <a:gd name="connsiteY0" fmla="*/ 0 h 2554287"/>
                <a:gd name="connsiteX1" fmla="*/ 2611581 w 2611581"/>
                <a:gd name="connsiteY1" fmla="*/ 0 h 2554287"/>
                <a:gd name="connsiteX2" fmla="*/ 2611581 w 2611581"/>
                <a:gd name="connsiteY2" fmla="*/ 2554287 h 2554287"/>
                <a:gd name="connsiteX3" fmla="*/ 0 w 2611581"/>
                <a:gd name="connsiteY3" fmla="*/ 2554287 h 2554287"/>
                <a:gd name="connsiteX4" fmla="*/ 675409 w 2611581"/>
                <a:gd name="connsiteY4" fmla="*/ 0 h 2554287"/>
                <a:gd name="connsiteX0" fmla="*/ 650979 w 2587151"/>
                <a:gd name="connsiteY0" fmla="*/ 0 h 2554287"/>
                <a:gd name="connsiteX1" fmla="*/ 2587151 w 2587151"/>
                <a:gd name="connsiteY1" fmla="*/ 0 h 2554287"/>
                <a:gd name="connsiteX2" fmla="*/ 2587151 w 2587151"/>
                <a:gd name="connsiteY2" fmla="*/ 2554287 h 2554287"/>
                <a:gd name="connsiteX3" fmla="*/ 0 w 2587151"/>
                <a:gd name="connsiteY3" fmla="*/ 2548595 h 2554287"/>
                <a:gd name="connsiteX4" fmla="*/ 650979 w 2587151"/>
                <a:gd name="connsiteY4" fmla="*/ 0 h 2554287"/>
                <a:gd name="connsiteX0" fmla="*/ 730379 w 2587151"/>
                <a:gd name="connsiteY0" fmla="*/ 5692 h 2554287"/>
                <a:gd name="connsiteX1" fmla="*/ 2587151 w 2587151"/>
                <a:gd name="connsiteY1" fmla="*/ 0 h 2554287"/>
                <a:gd name="connsiteX2" fmla="*/ 2587151 w 2587151"/>
                <a:gd name="connsiteY2" fmla="*/ 2554287 h 2554287"/>
                <a:gd name="connsiteX3" fmla="*/ 0 w 2587151"/>
                <a:gd name="connsiteY3" fmla="*/ 2548595 h 2554287"/>
                <a:gd name="connsiteX4" fmla="*/ 730379 w 2587151"/>
                <a:gd name="connsiteY4" fmla="*/ 5692 h 2554287"/>
                <a:gd name="connsiteX0" fmla="*/ 864750 w 2587151"/>
                <a:gd name="connsiteY0" fmla="*/ 2847 h 2554287"/>
                <a:gd name="connsiteX1" fmla="*/ 2587151 w 2587151"/>
                <a:gd name="connsiteY1" fmla="*/ 0 h 2554287"/>
                <a:gd name="connsiteX2" fmla="*/ 2587151 w 2587151"/>
                <a:gd name="connsiteY2" fmla="*/ 2554287 h 2554287"/>
                <a:gd name="connsiteX3" fmla="*/ 0 w 2587151"/>
                <a:gd name="connsiteY3" fmla="*/ 2548595 h 2554287"/>
                <a:gd name="connsiteX4" fmla="*/ 864750 w 2587151"/>
                <a:gd name="connsiteY4" fmla="*/ 2847 h 2554287"/>
                <a:gd name="connsiteX0" fmla="*/ 883073 w 2587151"/>
                <a:gd name="connsiteY0" fmla="*/ 1 h 2554287"/>
                <a:gd name="connsiteX1" fmla="*/ 2587151 w 2587151"/>
                <a:gd name="connsiteY1" fmla="*/ 0 h 2554287"/>
                <a:gd name="connsiteX2" fmla="*/ 2587151 w 2587151"/>
                <a:gd name="connsiteY2" fmla="*/ 2554287 h 2554287"/>
                <a:gd name="connsiteX3" fmla="*/ 0 w 2587151"/>
                <a:gd name="connsiteY3" fmla="*/ 2548595 h 2554287"/>
                <a:gd name="connsiteX4" fmla="*/ 883073 w 2587151"/>
                <a:gd name="connsiteY4" fmla="*/ 1 h 2554287"/>
                <a:gd name="connsiteX0" fmla="*/ 895288 w 2599366"/>
                <a:gd name="connsiteY0" fmla="*/ 1 h 2554287"/>
                <a:gd name="connsiteX1" fmla="*/ 2599366 w 2599366"/>
                <a:gd name="connsiteY1" fmla="*/ 0 h 2554287"/>
                <a:gd name="connsiteX2" fmla="*/ 2599366 w 2599366"/>
                <a:gd name="connsiteY2" fmla="*/ 2554287 h 2554287"/>
                <a:gd name="connsiteX3" fmla="*/ 0 w 2599366"/>
                <a:gd name="connsiteY3" fmla="*/ 2542904 h 2554287"/>
                <a:gd name="connsiteX4" fmla="*/ 895288 w 2599366"/>
                <a:gd name="connsiteY4" fmla="*/ 1 h 2554287"/>
                <a:gd name="connsiteX0" fmla="*/ 895288 w 2599366"/>
                <a:gd name="connsiteY0" fmla="*/ 1 h 2554287"/>
                <a:gd name="connsiteX1" fmla="*/ 2599366 w 2599366"/>
                <a:gd name="connsiteY1" fmla="*/ 0 h 2554287"/>
                <a:gd name="connsiteX2" fmla="*/ 2599366 w 2599366"/>
                <a:gd name="connsiteY2" fmla="*/ 2554287 h 2554287"/>
                <a:gd name="connsiteX3" fmla="*/ 0 w 2599366"/>
                <a:gd name="connsiteY3" fmla="*/ 2542904 h 2554287"/>
                <a:gd name="connsiteX4" fmla="*/ 895288 w 2599366"/>
                <a:gd name="connsiteY4" fmla="*/ 1 h 2554287"/>
                <a:gd name="connsiteX0" fmla="*/ 895288 w 2611581"/>
                <a:gd name="connsiteY0" fmla="*/ 1 h 2565670"/>
                <a:gd name="connsiteX1" fmla="*/ 2599366 w 2611581"/>
                <a:gd name="connsiteY1" fmla="*/ 0 h 2565670"/>
                <a:gd name="connsiteX2" fmla="*/ 2611581 w 2611581"/>
                <a:gd name="connsiteY2" fmla="*/ 2565670 h 2565670"/>
                <a:gd name="connsiteX3" fmla="*/ 0 w 2611581"/>
                <a:gd name="connsiteY3" fmla="*/ 2542904 h 2565670"/>
                <a:gd name="connsiteX4" fmla="*/ 895288 w 2611581"/>
                <a:gd name="connsiteY4" fmla="*/ 1 h 2565670"/>
                <a:gd name="connsiteX0" fmla="*/ 895288 w 2611581"/>
                <a:gd name="connsiteY0" fmla="*/ 1 h 2565670"/>
                <a:gd name="connsiteX1" fmla="*/ 2599366 w 2611581"/>
                <a:gd name="connsiteY1" fmla="*/ 0 h 2565670"/>
                <a:gd name="connsiteX2" fmla="*/ 2611581 w 2611581"/>
                <a:gd name="connsiteY2" fmla="*/ 2565670 h 2565670"/>
                <a:gd name="connsiteX3" fmla="*/ 0 w 2611581"/>
                <a:gd name="connsiteY3" fmla="*/ 2542904 h 2565670"/>
                <a:gd name="connsiteX4" fmla="*/ 895288 w 2611581"/>
                <a:gd name="connsiteY4" fmla="*/ 1 h 2565670"/>
                <a:gd name="connsiteX0" fmla="*/ 895288 w 2611581"/>
                <a:gd name="connsiteY0" fmla="*/ 1 h 2565670"/>
                <a:gd name="connsiteX1" fmla="*/ 2599366 w 2611581"/>
                <a:gd name="connsiteY1" fmla="*/ 0 h 2565670"/>
                <a:gd name="connsiteX2" fmla="*/ 2611581 w 2611581"/>
                <a:gd name="connsiteY2" fmla="*/ 2565670 h 2565670"/>
                <a:gd name="connsiteX3" fmla="*/ 0 w 2611581"/>
                <a:gd name="connsiteY3" fmla="*/ 2545750 h 2565670"/>
                <a:gd name="connsiteX4" fmla="*/ 895288 w 2611581"/>
                <a:gd name="connsiteY4" fmla="*/ 1 h 2565670"/>
                <a:gd name="connsiteX0" fmla="*/ 1544433 w 3260726"/>
                <a:gd name="connsiteY0" fmla="*/ 1 h 2565670"/>
                <a:gd name="connsiteX1" fmla="*/ 3248511 w 3260726"/>
                <a:gd name="connsiteY1" fmla="*/ 0 h 2565670"/>
                <a:gd name="connsiteX2" fmla="*/ 3260726 w 3260726"/>
                <a:gd name="connsiteY2" fmla="*/ 2565670 h 2565670"/>
                <a:gd name="connsiteX3" fmla="*/ 0 w 3260726"/>
                <a:gd name="connsiteY3" fmla="*/ 2521058 h 2565670"/>
                <a:gd name="connsiteX4" fmla="*/ 1544433 w 3260726"/>
                <a:gd name="connsiteY4" fmla="*/ 1 h 2565670"/>
                <a:gd name="connsiteX0" fmla="*/ 921784 w 3260726"/>
                <a:gd name="connsiteY0" fmla="*/ 12347 h 2565670"/>
                <a:gd name="connsiteX1" fmla="*/ 3248511 w 3260726"/>
                <a:gd name="connsiteY1" fmla="*/ 0 h 2565670"/>
                <a:gd name="connsiteX2" fmla="*/ 3260726 w 3260726"/>
                <a:gd name="connsiteY2" fmla="*/ 2565670 h 2565670"/>
                <a:gd name="connsiteX3" fmla="*/ 0 w 3260726"/>
                <a:gd name="connsiteY3" fmla="*/ 2521058 h 2565670"/>
                <a:gd name="connsiteX4" fmla="*/ 921784 w 3260726"/>
                <a:gd name="connsiteY4" fmla="*/ 12347 h 2565670"/>
                <a:gd name="connsiteX0" fmla="*/ 921784 w 3260726"/>
                <a:gd name="connsiteY0" fmla="*/ 12347 h 2565670"/>
                <a:gd name="connsiteX1" fmla="*/ 2321160 w 3260726"/>
                <a:gd name="connsiteY1" fmla="*/ 0 h 2565670"/>
                <a:gd name="connsiteX2" fmla="*/ 3260726 w 3260726"/>
                <a:gd name="connsiteY2" fmla="*/ 2565670 h 2565670"/>
                <a:gd name="connsiteX3" fmla="*/ 0 w 3260726"/>
                <a:gd name="connsiteY3" fmla="*/ 2521058 h 2565670"/>
                <a:gd name="connsiteX4" fmla="*/ 921784 w 3260726"/>
                <a:gd name="connsiteY4" fmla="*/ 12347 h 2565670"/>
                <a:gd name="connsiteX0" fmla="*/ 921784 w 2322228"/>
                <a:gd name="connsiteY0" fmla="*/ 12347 h 2565670"/>
                <a:gd name="connsiteX1" fmla="*/ 2321160 w 2322228"/>
                <a:gd name="connsiteY1" fmla="*/ 0 h 2565670"/>
                <a:gd name="connsiteX2" fmla="*/ 2320129 w 2322228"/>
                <a:gd name="connsiteY2" fmla="*/ 2565670 h 2565670"/>
                <a:gd name="connsiteX3" fmla="*/ 0 w 2322228"/>
                <a:gd name="connsiteY3" fmla="*/ 2521058 h 2565670"/>
                <a:gd name="connsiteX4" fmla="*/ 921784 w 2322228"/>
                <a:gd name="connsiteY4" fmla="*/ 12347 h 2565670"/>
                <a:gd name="connsiteX0" fmla="*/ 921784 w 2322228"/>
                <a:gd name="connsiteY0" fmla="*/ 0 h 2571841"/>
                <a:gd name="connsiteX1" fmla="*/ 2321160 w 2322228"/>
                <a:gd name="connsiteY1" fmla="*/ 6171 h 2571841"/>
                <a:gd name="connsiteX2" fmla="*/ 2320129 w 2322228"/>
                <a:gd name="connsiteY2" fmla="*/ 2571841 h 2571841"/>
                <a:gd name="connsiteX3" fmla="*/ 0 w 2322228"/>
                <a:gd name="connsiteY3" fmla="*/ 2527229 h 2571841"/>
                <a:gd name="connsiteX4" fmla="*/ 921784 w 2322228"/>
                <a:gd name="connsiteY4" fmla="*/ 0 h 2571841"/>
                <a:gd name="connsiteX0" fmla="*/ 921784 w 2611583"/>
                <a:gd name="connsiteY0" fmla="*/ 0 h 2540977"/>
                <a:gd name="connsiteX1" fmla="*/ 2321160 w 2611583"/>
                <a:gd name="connsiteY1" fmla="*/ 6171 h 2540977"/>
                <a:gd name="connsiteX2" fmla="*/ 2611583 w 2611583"/>
                <a:gd name="connsiteY2" fmla="*/ 2540977 h 2540977"/>
                <a:gd name="connsiteX3" fmla="*/ 0 w 2611583"/>
                <a:gd name="connsiteY3" fmla="*/ 2527229 h 2540977"/>
                <a:gd name="connsiteX4" fmla="*/ 921784 w 2611583"/>
                <a:gd name="connsiteY4" fmla="*/ 0 h 2540977"/>
                <a:gd name="connsiteX0" fmla="*/ 921784 w 2611583"/>
                <a:gd name="connsiteY0" fmla="*/ 2 h 2540979"/>
                <a:gd name="connsiteX1" fmla="*/ 2572870 w 2611583"/>
                <a:gd name="connsiteY1" fmla="*/ 0 h 2540979"/>
                <a:gd name="connsiteX2" fmla="*/ 2611583 w 2611583"/>
                <a:gd name="connsiteY2" fmla="*/ 2540979 h 2540979"/>
                <a:gd name="connsiteX3" fmla="*/ 0 w 2611583"/>
                <a:gd name="connsiteY3" fmla="*/ 2527231 h 2540979"/>
                <a:gd name="connsiteX4" fmla="*/ 921784 w 2611583"/>
                <a:gd name="connsiteY4" fmla="*/ 2 h 2540979"/>
                <a:gd name="connsiteX0" fmla="*/ 921784 w 2705467"/>
                <a:gd name="connsiteY0" fmla="*/ 0 h 2540977"/>
                <a:gd name="connsiteX1" fmla="*/ 2705349 w 2705467"/>
                <a:gd name="connsiteY1" fmla="*/ 6171 h 2540977"/>
                <a:gd name="connsiteX2" fmla="*/ 2611583 w 2705467"/>
                <a:gd name="connsiteY2" fmla="*/ 2540977 h 2540977"/>
                <a:gd name="connsiteX3" fmla="*/ 0 w 2705467"/>
                <a:gd name="connsiteY3" fmla="*/ 2527229 h 2540977"/>
                <a:gd name="connsiteX4" fmla="*/ 921784 w 2705467"/>
                <a:gd name="connsiteY4" fmla="*/ 0 h 2540977"/>
                <a:gd name="connsiteX0" fmla="*/ 921784 w 2718702"/>
                <a:gd name="connsiteY0" fmla="*/ 2 h 2540979"/>
                <a:gd name="connsiteX1" fmla="*/ 2718597 w 2718702"/>
                <a:gd name="connsiteY1" fmla="*/ 0 h 2540979"/>
                <a:gd name="connsiteX2" fmla="*/ 2611583 w 2718702"/>
                <a:gd name="connsiteY2" fmla="*/ 2540979 h 2540979"/>
                <a:gd name="connsiteX3" fmla="*/ 0 w 2718702"/>
                <a:gd name="connsiteY3" fmla="*/ 2527231 h 2540979"/>
                <a:gd name="connsiteX4" fmla="*/ 921784 w 2718702"/>
                <a:gd name="connsiteY4" fmla="*/ 2 h 2540979"/>
                <a:gd name="connsiteX0" fmla="*/ 921784 w 2679012"/>
                <a:gd name="connsiteY0" fmla="*/ 0 h 2540977"/>
                <a:gd name="connsiteX1" fmla="*/ 2678853 w 2679012"/>
                <a:gd name="connsiteY1" fmla="*/ 6171 h 2540977"/>
                <a:gd name="connsiteX2" fmla="*/ 2611583 w 2679012"/>
                <a:gd name="connsiteY2" fmla="*/ 2540977 h 2540977"/>
                <a:gd name="connsiteX3" fmla="*/ 0 w 2679012"/>
                <a:gd name="connsiteY3" fmla="*/ 2527229 h 2540977"/>
                <a:gd name="connsiteX4" fmla="*/ 921784 w 2679012"/>
                <a:gd name="connsiteY4" fmla="*/ 0 h 25409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79012" h="2540977">
                  <a:moveTo>
                    <a:pt x="921784" y="0"/>
                  </a:moveTo>
                  <a:lnTo>
                    <a:pt x="2678853" y="6171"/>
                  </a:lnTo>
                  <a:cubicBezTo>
                    <a:pt x="2682925" y="861394"/>
                    <a:pt x="2607511" y="1685754"/>
                    <a:pt x="2611583" y="2540977"/>
                  </a:cubicBezTo>
                  <a:lnTo>
                    <a:pt x="0" y="2527229"/>
                  </a:lnTo>
                  <a:lnTo>
                    <a:pt x="921784" y="0"/>
                  </a:lnTo>
                  <a:close/>
                </a:path>
              </a:pathLst>
            </a:custGeom>
            <a:blipFill rotWithShape="0">
              <a:blip r:embed="rId5">
                <a:duotone>
                  <a:schemeClr val="bg2">
                    <a:shade val="76000"/>
                    <a:satMod val="180000"/>
                  </a:schemeClr>
                  <a:schemeClr val="bg2">
                    <a:tint val="80000"/>
                    <a:satMod val="120000"/>
                    <a:lumMod val="180000"/>
                  </a:schemeClr>
                </a:duotone>
              </a:blip>
              <a:stretch>
                <a:fillRect l="-114598" r="-265621" b="-28686"/>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9" name="Rectangle 20">
              <a:extLst>
                <a:ext uri="{FF2B5EF4-FFF2-40B4-BE49-F238E27FC236}">
                  <a16:creationId xmlns:a16="http://schemas.microsoft.com/office/drawing/2014/main" id="{8AE68E3F-5084-4FF1-9164-9A44B19D39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white">
            <a:xfrm>
              <a:off x="2211875" y="5257482"/>
              <a:ext cx="2586931" cy="1619837"/>
            </a:xfrm>
            <a:custGeom>
              <a:avLst/>
              <a:gdLst>
                <a:gd name="connsiteX0" fmla="*/ 0 w 2611581"/>
                <a:gd name="connsiteY0" fmla="*/ 0 h 4303713"/>
                <a:gd name="connsiteX1" fmla="*/ 2611581 w 2611581"/>
                <a:gd name="connsiteY1" fmla="*/ 0 h 4303713"/>
                <a:gd name="connsiteX2" fmla="*/ 2611581 w 2611581"/>
                <a:gd name="connsiteY2" fmla="*/ 4303713 h 4303713"/>
                <a:gd name="connsiteX3" fmla="*/ 0 w 2611581"/>
                <a:gd name="connsiteY3" fmla="*/ 4303713 h 4303713"/>
                <a:gd name="connsiteX4" fmla="*/ 0 w 2611581"/>
                <a:gd name="connsiteY4" fmla="*/ 0 h 4303713"/>
                <a:gd name="connsiteX0" fmla="*/ 0 w 2611581"/>
                <a:gd name="connsiteY0" fmla="*/ 0 h 4314104"/>
                <a:gd name="connsiteX1" fmla="*/ 2611581 w 2611581"/>
                <a:gd name="connsiteY1" fmla="*/ 0 h 4314104"/>
                <a:gd name="connsiteX2" fmla="*/ 2611581 w 2611581"/>
                <a:gd name="connsiteY2" fmla="*/ 4303713 h 4314104"/>
                <a:gd name="connsiteX3" fmla="*/ 1693718 w 2611581"/>
                <a:gd name="connsiteY3" fmla="*/ 4314104 h 4314104"/>
                <a:gd name="connsiteX4" fmla="*/ 0 w 2611581"/>
                <a:gd name="connsiteY4" fmla="*/ 0 h 4314104"/>
                <a:gd name="connsiteX0" fmla="*/ 0 w 2611581"/>
                <a:gd name="connsiteY0" fmla="*/ 0 h 4314104"/>
                <a:gd name="connsiteX1" fmla="*/ 2611581 w 2611581"/>
                <a:gd name="connsiteY1" fmla="*/ 0 h 4314104"/>
                <a:gd name="connsiteX2" fmla="*/ 2611581 w 2611581"/>
                <a:gd name="connsiteY2" fmla="*/ 4303713 h 4314104"/>
                <a:gd name="connsiteX3" fmla="*/ 1963882 w 2611581"/>
                <a:gd name="connsiteY3" fmla="*/ 4314104 h 4314104"/>
                <a:gd name="connsiteX4" fmla="*/ 0 w 2611581"/>
                <a:gd name="connsiteY4" fmla="*/ 0 h 4314104"/>
                <a:gd name="connsiteX0" fmla="*/ 0 w 2611581"/>
                <a:gd name="connsiteY0" fmla="*/ 0 h 4303713"/>
                <a:gd name="connsiteX1" fmla="*/ 2611581 w 2611581"/>
                <a:gd name="connsiteY1" fmla="*/ 0 h 4303713"/>
                <a:gd name="connsiteX2" fmla="*/ 2611581 w 2611581"/>
                <a:gd name="connsiteY2" fmla="*/ 4303713 h 4303713"/>
                <a:gd name="connsiteX3" fmla="*/ 2213264 w 2611581"/>
                <a:gd name="connsiteY3" fmla="*/ 4293322 h 4303713"/>
                <a:gd name="connsiteX4" fmla="*/ 0 w 2611581"/>
                <a:gd name="connsiteY4" fmla="*/ 0 h 4303713"/>
                <a:gd name="connsiteX0" fmla="*/ 0 w 2611581"/>
                <a:gd name="connsiteY0" fmla="*/ 0 h 4303713"/>
                <a:gd name="connsiteX1" fmla="*/ 2611581 w 2611581"/>
                <a:gd name="connsiteY1" fmla="*/ 0 h 4303713"/>
                <a:gd name="connsiteX2" fmla="*/ 2611581 w 2611581"/>
                <a:gd name="connsiteY2" fmla="*/ 4303713 h 4303713"/>
                <a:gd name="connsiteX3" fmla="*/ 2171701 w 2611581"/>
                <a:gd name="connsiteY3" fmla="*/ 3638695 h 4303713"/>
                <a:gd name="connsiteX4" fmla="*/ 0 w 2611581"/>
                <a:gd name="connsiteY4" fmla="*/ 0 h 4303713"/>
                <a:gd name="connsiteX0" fmla="*/ 0 w 2720934"/>
                <a:gd name="connsiteY0" fmla="*/ 268283 h 4303713"/>
                <a:gd name="connsiteX1" fmla="*/ 2720934 w 2720934"/>
                <a:gd name="connsiteY1" fmla="*/ 0 h 4303713"/>
                <a:gd name="connsiteX2" fmla="*/ 2720934 w 2720934"/>
                <a:gd name="connsiteY2" fmla="*/ 4303713 h 4303713"/>
                <a:gd name="connsiteX3" fmla="*/ 2281054 w 2720934"/>
                <a:gd name="connsiteY3" fmla="*/ 3638695 h 4303713"/>
                <a:gd name="connsiteX4" fmla="*/ 0 w 2720934"/>
                <a:gd name="connsiteY4" fmla="*/ 268283 h 4303713"/>
                <a:gd name="connsiteX0" fmla="*/ 0 w 2720934"/>
                <a:gd name="connsiteY0" fmla="*/ 268283 h 4303713"/>
                <a:gd name="connsiteX1" fmla="*/ 2720934 w 2720934"/>
                <a:gd name="connsiteY1" fmla="*/ 0 h 4303713"/>
                <a:gd name="connsiteX2" fmla="*/ 2720934 w 2720934"/>
                <a:gd name="connsiteY2" fmla="*/ 4303713 h 4303713"/>
                <a:gd name="connsiteX3" fmla="*/ 2264231 w 2720934"/>
                <a:gd name="connsiteY3" fmla="*/ 3717600 h 4303713"/>
                <a:gd name="connsiteX4" fmla="*/ 0 w 2720934"/>
                <a:gd name="connsiteY4" fmla="*/ 268283 h 4303713"/>
                <a:gd name="connsiteX0" fmla="*/ 0 w 2720934"/>
                <a:gd name="connsiteY0" fmla="*/ 268283 h 4335275"/>
                <a:gd name="connsiteX1" fmla="*/ 2720934 w 2720934"/>
                <a:gd name="connsiteY1" fmla="*/ 0 h 4335275"/>
                <a:gd name="connsiteX2" fmla="*/ 2653639 w 2720934"/>
                <a:gd name="connsiteY2" fmla="*/ 4335275 h 4335275"/>
                <a:gd name="connsiteX3" fmla="*/ 2264231 w 2720934"/>
                <a:gd name="connsiteY3" fmla="*/ 3717600 h 4335275"/>
                <a:gd name="connsiteX4" fmla="*/ 0 w 2720934"/>
                <a:gd name="connsiteY4" fmla="*/ 268283 h 4335275"/>
                <a:gd name="connsiteX0" fmla="*/ 0 w 2737757"/>
                <a:gd name="connsiteY0" fmla="*/ 236721 h 4335275"/>
                <a:gd name="connsiteX1" fmla="*/ 2737757 w 2737757"/>
                <a:gd name="connsiteY1" fmla="*/ 0 h 4335275"/>
                <a:gd name="connsiteX2" fmla="*/ 2670462 w 2737757"/>
                <a:gd name="connsiteY2" fmla="*/ 4335275 h 4335275"/>
                <a:gd name="connsiteX3" fmla="*/ 2281054 w 2737757"/>
                <a:gd name="connsiteY3" fmla="*/ 3717600 h 4335275"/>
                <a:gd name="connsiteX4" fmla="*/ 0 w 2737757"/>
                <a:gd name="connsiteY4" fmla="*/ 236721 h 4335275"/>
                <a:gd name="connsiteX0" fmla="*/ 0 w 2729346"/>
                <a:gd name="connsiteY0" fmla="*/ 0 h 4098554"/>
                <a:gd name="connsiteX1" fmla="*/ 2729346 w 2729346"/>
                <a:gd name="connsiteY1" fmla="*/ 126250 h 4098554"/>
                <a:gd name="connsiteX2" fmla="*/ 2670462 w 2729346"/>
                <a:gd name="connsiteY2" fmla="*/ 4098554 h 4098554"/>
                <a:gd name="connsiteX3" fmla="*/ 2281054 w 2729346"/>
                <a:gd name="connsiteY3" fmla="*/ 3480879 h 4098554"/>
                <a:gd name="connsiteX4" fmla="*/ 0 w 2729346"/>
                <a:gd name="connsiteY4" fmla="*/ 0 h 4098554"/>
                <a:gd name="connsiteX0" fmla="*/ 0 w 2720934"/>
                <a:gd name="connsiteY0" fmla="*/ 0 h 4098554"/>
                <a:gd name="connsiteX1" fmla="*/ 2720934 w 2720934"/>
                <a:gd name="connsiteY1" fmla="*/ 31562 h 4098554"/>
                <a:gd name="connsiteX2" fmla="*/ 2670462 w 2720934"/>
                <a:gd name="connsiteY2" fmla="*/ 4098554 h 4098554"/>
                <a:gd name="connsiteX3" fmla="*/ 2281054 w 2720934"/>
                <a:gd name="connsiteY3" fmla="*/ 3480879 h 4098554"/>
                <a:gd name="connsiteX4" fmla="*/ 0 w 2720934"/>
                <a:gd name="connsiteY4" fmla="*/ 0 h 4098554"/>
                <a:gd name="connsiteX0" fmla="*/ 0 w 2720934"/>
                <a:gd name="connsiteY0" fmla="*/ 15782 h 4114336"/>
                <a:gd name="connsiteX1" fmla="*/ 2720934 w 2720934"/>
                <a:gd name="connsiteY1" fmla="*/ 0 h 4114336"/>
                <a:gd name="connsiteX2" fmla="*/ 2670462 w 2720934"/>
                <a:gd name="connsiteY2" fmla="*/ 4114336 h 4114336"/>
                <a:gd name="connsiteX3" fmla="*/ 2281054 w 2720934"/>
                <a:gd name="connsiteY3" fmla="*/ 3496661 h 4114336"/>
                <a:gd name="connsiteX4" fmla="*/ 0 w 2720934"/>
                <a:gd name="connsiteY4" fmla="*/ 15782 h 4114336"/>
                <a:gd name="connsiteX0" fmla="*/ 0 w 2820289"/>
                <a:gd name="connsiteY0" fmla="*/ 15782 h 4114336"/>
                <a:gd name="connsiteX1" fmla="*/ 2820289 w 2820289"/>
                <a:gd name="connsiteY1" fmla="*/ 0 h 4114336"/>
                <a:gd name="connsiteX2" fmla="*/ 2769817 w 2820289"/>
                <a:gd name="connsiteY2" fmla="*/ 4114336 h 4114336"/>
                <a:gd name="connsiteX3" fmla="*/ 2380409 w 2820289"/>
                <a:gd name="connsiteY3" fmla="*/ 3496661 h 4114336"/>
                <a:gd name="connsiteX4" fmla="*/ 0 w 2820289"/>
                <a:gd name="connsiteY4" fmla="*/ 15782 h 4114336"/>
                <a:gd name="connsiteX0" fmla="*/ 0 w 2820289"/>
                <a:gd name="connsiteY0" fmla="*/ 15782 h 4114336"/>
                <a:gd name="connsiteX1" fmla="*/ 2820289 w 2820289"/>
                <a:gd name="connsiteY1" fmla="*/ 0 h 4114336"/>
                <a:gd name="connsiteX2" fmla="*/ 2769817 w 2820289"/>
                <a:gd name="connsiteY2" fmla="*/ 4114336 h 4114336"/>
                <a:gd name="connsiteX3" fmla="*/ 2362876 w 2820289"/>
                <a:gd name="connsiteY3" fmla="*/ 3517980 h 4114336"/>
                <a:gd name="connsiteX4" fmla="*/ 0 w 2820289"/>
                <a:gd name="connsiteY4" fmla="*/ 15782 h 4114336"/>
                <a:gd name="connsiteX0" fmla="*/ 0 w 2820289"/>
                <a:gd name="connsiteY0" fmla="*/ 15782 h 4114336"/>
                <a:gd name="connsiteX1" fmla="*/ 2820289 w 2820289"/>
                <a:gd name="connsiteY1" fmla="*/ 0 h 4114336"/>
                <a:gd name="connsiteX2" fmla="*/ 2763972 w 2820289"/>
                <a:gd name="connsiteY2" fmla="*/ 4114336 h 4114336"/>
                <a:gd name="connsiteX3" fmla="*/ 2362876 w 2820289"/>
                <a:gd name="connsiteY3" fmla="*/ 3517980 h 4114336"/>
                <a:gd name="connsiteX4" fmla="*/ 0 w 2820289"/>
                <a:gd name="connsiteY4" fmla="*/ 15782 h 4114336"/>
                <a:gd name="connsiteX0" fmla="*/ 0 w 3721149"/>
                <a:gd name="connsiteY0" fmla="*/ 0 h 4269703"/>
                <a:gd name="connsiteX1" fmla="*/ 3721149 w 3721149"/>
                <a:gd name="connsiteY1" fmla="*/ 155367 h 4269703"/>
                <a:gd name="connsiteX2" fmla="*/ 3664832 w 3721149"/>
                <a:gd name="connsiteY2" fmla="*/ 4269703 h 4269703"/>
                <a:gd name="connsiteX3" fmla="*/ 3263736 w 3721149"/>
                <a:gd name="connsiteY3" fmla="*/ 3673347 h 4269703"/>
                <a:gd name="connsiteX4" fmla="*/ 0 w 3721149"/>
                <a:gd name="connsiteY4" fmla="*/ 0 h 4269703"/>
                <a:gd name="connsiteX0" fmla="*/ 0 w 3721149"/>
                <a:gd name="connsiteY0" fmla="*/ 0 h 4289488"/>
                <a:gd name="connsiteX1" fmla="*/ 3721149 w 3721149"/>
                <a:gd name="connsiteY1" fmla="*/ 155367 h 4289488"/>
                <a:gd name="connsiteX2" fmla="*/ 3664832 w 3721149"/>
                <a:gd name="connsiteY2" fmla="*/ 4269703 h 4289488"/>
                <a:gd name="connsiteX3" fmla="*/ 1705997 w 3721149"/>
                <a:gd name="connsiteY3" fmla="*/ 4289488 h 4289488"/>
                <a:gd name="connsiteX4" fmla="*/ 0 w 3721149"/>
                <a:gd name="connsiteY4" fmla="*/ 0 h 4289488"/>
                <a:gd name="connsiteX0" fmla="*/ 0 w 3664846"/>
                <a:gd name="connsiteY0" fmla="*/ 15785 h 4305273"/>
                <a:gd name="connsiteX1" fmla="*/ 3664846 w 3664846"/>
                <a:gd name="connsiteY1" fmla="*/ 0 h 4305273"/>
                <a:gd name="connsiteX2" fmla="*/ 3664832 w 3664846"/>
                <a:gd name="connsiteY2" fmla="*/ 4285488 h 4305273"/>
                <a:gd name="connsiteX3" fmla="*/ 1705997 w 3664846"/>
                <a:gd name="connsiteY3" fmla="*/ 4305273 h 4305273"/>
                <a:gd name="connsiteX4" fmla="*/ 0 w 3664846"/>
                <a:gd name="connsiteY4" fmla="*/ 15785 h 43052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64846" h="4305273">
                  <a:moveTo>
                    <a:pt x="0" y="15785"/>
                  </a:moveTo>
                  <a:lnTo>
                    <a:pt x="3664846" y="0"/>
                  </a:lnTo>
                  <a:cubicBezTo>
                    <a:pt x="3664841" y="1428496"/>
                    <a:pt x="3664837" y="2856992"/>
                    <a:pt x="3664832" y="4285488"/>
                  </a:cubicBezTo>
                  <a:lnTo>
                    <a:pt x="1705997" y="4305273"/>
                  </a:lnTo>
                  <a:lnTo>
                    <a:pt x="0" y="15785"/>
                  </a:lnTo>
                  <a:close/>
                </a:path>
              </a:pathLst>
            </a:custGeom>
            <a:blipFill rotWithShape="0">
              <a:blip r:embed="rId5">
                <a:duotone>
                  <a:schemeClr val="bg2">
                    <a:shade val="76000"/>
                    <a:satMod val="180000"/>
                  </a:schemeClr>
                  <a:schemeClr val="bg2">
                    <a:tint val="80000"/>
                    <a:satMod val="120000"/>
                    <a:lumMod val="180000"/>
                  </a:schemeClr>
                </a:duotone>
              </a:blip>
              <a:stretch>
                <a:fillRect l="-163116" t="-323529" r="-39825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0" name="Group 77">
            <a:extLst>
              <a:ext uri="{FF2B5EF4-FFF2-40B4-BE49-F238E27FC236}">
                <a16:creationId xmlns:a16="http://schemas.microsoft.com/office/drawing/2014/main" id="{7884AB1D-699B-435C-BC0A-D649097B95E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360612" y="0"/>
            <a:ext cx="2436813" cy="6858001"/>
            <a:chOff x="1320800" y="0"/>
            <a:chExt cx="2436813" cy="6858001"/>
          </a:xfrm>
        </p:grpSpPr>
        <p:sp>
          <p:nvSpPr>
            <p:cNvPr id="79" name="Freeform 6">
              <a:extLst>
                <a:ext uri="{FF2B5EF4-FFF2-40B4-BE49-F238E27FC236}">
                  <a16:creationId xmlns:a16="http://schemas.microsoft.com/office/drawing/2014/main" id="{E081C1DB-D6A0-4ED6-A4FC-16466E903C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txBody>
            <a:bodyPr/>
            <a:lstStyle/>
            <a:p>
              <a:endParaRPr lang="en-CA"/>
            </a:p>
          </p:txBody>
        </p:sp>
        <p:sp>
          <p:nvSpPr>
            <p:cNvPr id="80" name="Freeform 7">
              <a:extLst>
                <a:ext uri="{FF2B5EF4-FFF2-40B4-BE49-F238E27FC236}">
                  <a16:creationId xmlns:a16="http://schemas.microsoft.com/office/drawing/2014/main" id="{0BE09B71-5BD8-4B95-8DE8-A10B0657D5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txBody>
            <a:bodyPr/>
            <a:lstStyle/>
            <a:p>
              <a:endParaRPr lang="en-CA"/>
            </a:p>
          </p:txBody>
        </p:sp>
        <p:sp>
          <p:nvSpPr>
            <p:cNvPr id="81" name="Freeform 8">
              <a:extLst>
                <a:ext uri="{FF2B5EF4-FFF2-40B4-BE49-F238E27FC236}">
                  <a16:creationId xmlns:a16="http://schemas.microsoft.com/office/drawing/2014/main" id="{F5AAF0BD-4755-42CE-B339-2C2746BB7F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txBody>
            <a:bodyPr/>
            <a:lstStyle/>
            <a:p>
              <a:endParaRPr lang="en-CA"/>
            </a:p>
          </p:txBody>
        </p:sp>
        <p:sp>
          <p:nvSpPr>
            <p:cNvPr id="82" name="Freeform 9">
              <a:extLst>
                <a:ext uri="{FF2B5EF4-FFF2-40B4-BE49-F238E27FC236}">
                  <a16:creationId xmlns:a16="http://schemas.microsoft.com/office/drawing/2014/main" id="{3824AAED-F160-40F4-8FBB-F674A4ECFE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txBody>
            <a:bodyPr/>
            <a:lstStyle/>
            <a:p>
              <a:endParaRPr lang="en-CA"/>
            </a:p>
          </p:txBody>
        </p:sp>
        <p:sp>
          <p:nvSpPr>
            <p:cNvPr id="83" name="Freeform 10">
              <a:extLst>
                <a:ext uri="{FF2B5EF4-FFF2-40B4-BE49-F238E27FC236}">
                  <a16:creationId xmlns:a16="http://schemas.microsoft.com/office/drawing/2014/main" id="{2D4B81E4-BEC2-45B9-8242-EB39601830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txBody>
            <a:bodyPr/>
            <a:lstStyle/>
            <a:p>
              <a:endParaRPr lang="en-CA"/>
            </a:p>
          </p:txBody>
        </p:sp>
        <p:sp>
          <p:nvSpPr>
            <p:cNvPr id="84" name="Freeform 11">
              <a:extLst>
                <a:ext uri="{FF2B5EF4-FFF2-40B4-BE49-F238E27FC236}">
                  <a16:creationId xmlns:a16="http://schemas.microsoft.com/office/drawing/2014/main" id="{3CF69791-86E8-4D88-B224-E0D2775DC0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txBody>
            <a:bodyPr/>
            <a:lstStyle/>
            <a:p>
              <a:endParaRPr lang="en-CA"/>
            </a:p>
          </p:txBody>
        </p:sp>
      </p:grpSp>
      <p:sp>
        <p:nvSpPr>
          <p:cNvPr id="8" name="Slide Number Placeholder 7">
            <a:extLst>
              <a:ext uri="{FF2B5EF4-FFF2-40B4-BE49-F238E27FC236}">
                <a16:creationId xmlns:a16="http://schemas.microsoft.com/office/drawing/2014/main" id="{1023B372-CCA4-D314-652E-6E2B6CF33767}"/>
              </a:ext>
            </a:extLst>
          </p:cNvPr>
          <p:cNvSpPr>
            <a:spLocks noGrp="1"/>
          </p:cNvSpPr>
          <p:nvPr>
            <p:ph type="sldNum" sz="quarter" idx="12"/>
          </p:nvPr>
        </p:nvSpPr>
        <p:spPr/>
        <p:txBody>
          <a:bodyPr/>
          <a:lstStyle/>
          <a:p>
            <a:fld id="{D57F1E4F-1CFF-5643-939E-217C01CDF565}" type="slidenum">
              <a:rPr lang="en-US" smtClean="0"/>
              <a:pPr/>
              <a:t>19</a:t>
            </a:fld>
            <a:endParaRPr lang="en-US" dirty="0"/>
          </a:p>
        </p:txBody>
      </p:sp>
      <p:pic>
        <p:nvPicPr>
          <p:cNvPr id="7" name="Picture 6" descr="A close-up of a page&#10;&#10;Description automatically generated">
            <a:extLst>
              <a:ext uri="{FF2B5EF4-FFF2-40B4-BE49-F238E27FC236}">
                <a16:creationId xmlns:a16="http://schemas.microsoft.com/office/drawing/2014/main" id="{461ECE11-F0DA-5257-0A49-86722AF3272C}"/>
              </a:ext>
            </a:extLst>
          </p:cNvPr>
          <p:cNvPicPr>
            <a:picLocks noChangeAspect="1"/>
          </p:cNvPicPr>
          <p:nvPr/>
        </p:nvPicPr>
        <p:blipFill>
          <a:blip r:embed="rId6"/>
          <a:stretch>
            <a:fillRect/>
          </a:stretch>
        </p:blipFill>
        <p:spPr>
          <a:xfrm>
            <a:off x="2083344" y="-1"/>
            <a:ext cx="10108656" cy="5867131"/>
          </a:xfrm>
          <a:prstGeom prst="rect">
            <a:avLst/>
          </a:prstGeom>
        </p:spPr>
      </p:pic>
      <p:pic>
        <p:nvPicPr>
          <p:cNvPr id="16" name="Picture 15">
            <a:extLst>
              <a:ext uri="{FF2B5EF4-FFF2-40B4-BE49-F238E27FC236}">
                <a16:creationId xmlns:a16="http://schemas.microsoft.com/office/drawing/2014/main" id="{6D4B5355-573B-B526-411C-2DB6F1E922EA}"/>
              </a:ext>
            </a:extLst>
          </p:cNvPr>
          <p:cNvPicPr>
            <a:picLocks noChangeAspect="1"/>
          </p:cNvPicPr>
          <p:nvPr/>
        </p:nvPicPr>
        <p:blipFill rotWithShape="1">
          <a:blip r:embed="rId7"/>
          <a:srcRect l="2012" t="3672" r="-2012" b="-1414"/>
          <a:stretch/>
        </p:blipFill>
        <p:spPr>
          <a:xfrm>
            <a:off x="-70860" y="0"/>
            <a:ext cx="2249999" cy="5965794"/>
          </a:xfrm>
          <a:prstGeom prst="rect">
            <a:avLst/>
          </a:prstGeom>
        </p:spPr>
      </p:pic>
      <p:sp>
        <p:nvSpPr>
          <p:cNvPr id="18" name="TextBox 17">
            <a:extLst>
              <a:ext uri="{FF2B5EF4-FFF2-40B4-BE49-F238E27FC236}">
                <a16:creationId xmlns:a16="http://schemas.microsoft.com/office/drawing/2014/main" id="{754D744C-BBCD-53C6-F964-DB2B79404AAC}"/>
              </a:ext>
            </a:extLst>
          </p:cNvPr>
          <p:cNvSpPr txBox="1"/>
          <p:nvPr/>
        </p:nvSpPr>
        <p:spPr>
          <a:xfrm>
            <a:off x="337351" y="2219417"/>
            <a:ext cx="1686215" cy="230832"/>
          </a:xfrm>
          <a:prstGeom prst="rect">
            <a:avLst/>
          </a:prstGeom>
          <a:solidFill>
            <a:srgbClr val="FCE8C5"/>
          </a:solidFill>
          <a:ln w="19050">
            <a:solidFill>
              <a:schemeClr val="accent1">
                <a:lumMod val="50000"/>
              </a:schemeClr>
            </a:solidFill>
          </a:ln>
        </p:spPr>
        <p:txBody>
          <a:bodyPr wrap="square" rtlCol="0">
            <a:spAutoFit/>
          </a:bodyPr>
          <a:lstStyle/>
          <a:p>
            <a:r>
              <a:rPr lang="en-CA" sz="900" b="1">
                <a:latin typeface="Times New Roman" panose="02020603050405020304" pitchFamily="18" charset="0"/>
                <a:cs typeface="Times New Roman" panose="02020603050405020304" pitchFamily="18" charset="0"/>
              </a:rPr>
              <a:t>A. Paul Gill, CEO</a:t>
            </a:r>
            <a:endParaRPr lang="en-CA" sz="9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26207579"/>
      </p:ext>
    </p:extLst>
  </p:cSld>
  <p:clrMapOvr>
    <a:masterClrMapping/>
  </p:clrMapOvr>
  <mc:AlternateContent xmlns:mc="http://schemas.openxmlformats.org/markup-compatibility/2006" xmlns:p14="http://schemas.microsoft.com/office/powerpoint/2010/main">
    <mc:Choice Requires="p14">
      <p:transition spd="slow" p14:dur="800">
        <p14:flythrough dir="out"/>
        <p:sndAc>
          <p:stSnd>
            <p:snd r:embed="rId3" name="whoosh.wav"/>
          </p:stSnd>
        </p:sndAc>
      </p:transition>
    </mc:Choice>
    <mc:Fallback xmlns="">
      <p:transition spd="slow">
        <p:fade/>
        <p:sndAc>
          <p:stSnd>
            <p:snd r:embed="rId8" name="whoosh.wav"/>
          </p:stSnd>
        </p:sndAc>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arallax">
  <a:themeElements>
    <a:clrScheme name="Parallax">
      <a:dk1>
        <a:sysClr val="windowText" lastClr="000000"/>
      </a:dk1>
      <a:lt1>
        <a:sysClr val="window" lastClr="FFFFFF"/>
      </a:lt1>
      <a:dk2>
        <a:srgbClr val="212121"/>
      </a:dk2>
      <a:lt2>
        <a:srgbClr val="CDD0D1"/>
      </a:lt2>
      <a:accent1>
        <a:srgbClr val="EB8F22"/>
      </a:accent1>
      <a:accent2>
        <a:srgbClr val="CD4223"/>
      </a:accent2>
      <a:accent3>
        <a:srgbClr val="A89374"/>
      </a:accent3>
      <a:accent4>
        <a:srgbClr val="83AA67"/>
      </a:accent4>
      <a:accent5>
        <a:srgbClr val="4FA9C1"/>
      </a:accent5>
      <a:accent6>
        <a:srgbClr val="9390AF"/>
      </a:accent6>
      <a:hlink>
        <a:srgbClr val="EC7220"/>
      </a:hlink>
      <a:folHlink>
        <a:srgbClr val="F09355"/>
      </a:folHlink>
    </a:clrScheme>
    <a:fontScheme name="Parallax">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EBEC8F79-A447-43FC-8E81-85E8468AF3F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1899</TotalTime>
  <Words>1030</Words>
  <Application>Microsoft Office PowerPoint</Application>
  <PresentationFormat>Widescreen</PresentationFormat>
  <Paragraphs>125</Paragraphs>
  <Slides>19</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19</vt:i4>
      </vt:variant>
    </vt:vector>
  </HeadingPairs>
  <TitlesOfParts>
    <vt:vector size="25" baseType="lpstr">
      <vt:lpstr>AR JULIAN</vt:lpstr>
      <vt:lpstr>Arial</vt:lpstr>
      <vt:lpstr>Calibri</vt:lpstr>
      <vt:lpstr>Corbel</vt:lpstr>
      <vt:lpstr>Times New Roman</vt:lpstr>
      <vt:lpstr>Parallax</vt:lpstr>
      <vt:lpstr>   </vt:lpstr>
      <vt:lpstr>Forward Looking Statements</vt:lpstr>
      <vt:lpstr>Strong Gold Demand</vt:lpstr>
      <vt:lpstr>Boom in Canadian Battery Metals</vt:lpstr>
      <vt:lpstr>Company</vt:lpstr>
      <vt:lpstr>Project Location</vt:lpstr>
      <vt:lpstr>Quebec Project Details</vt:lpstr>
      <vt:lpstr>Quebec Gold Project</vt:lpstr>
      <vt:lpstr>Quebec Project Shear Zones</vt:lpstr>
      <vt:lpstr>Project Details</vt:lpstr>
      <vt:lpstr>Quebec Nickel Project Exploration</vt:lpstr>
      <vt:lpstr>Newfoundland Project</vt:lpstr>
      <vt:lpstr>Newfoundland Project</vt:lpstr>
      <vt:lpstr>Newfoundland Project</vt:lpstr>
      <vt:lpstr>Newfoundland Project</vt:lpstr>
      <vt:lpstr>Newfoundland Project</vt:lpstr>
      <vt:lpstr>Newfoundland Project</vt:lpstr>
      <vt:lpstr>Share Structure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Sat Samra</dc:creator>
  <cp:lastModifiedBy>Paul Gill</cp:lastModifiedBy>
  <cp:revision>78</cp:revision>
  <dcterms:created xsi:type="dcterms:W3CDTF">2020-01-29T22:45:40Z</dcterms:created>
  <dcterms:modified xsi:type="dcterms:W3CDTF">2024-03-21T00:58:22Z</dcterms:modified>
</cp:coreProperties>
</file>